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7" r:id="rId2"/>
    <p:sldId id="258" r:id="rId3"/>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38" d="100"/>
          <a:sy n="38" d="100"/>
        </p:scale>
        <p:origin x="218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5CDCC47B-EA3F-48A6-B17A-D7C4D840F491}" type="datetimeFigureOut">
              <a:rPr kumimoji="1" lang="ja-JP" altLang="en-US" smtClean="0"/>
              <a:t>2019/8/27</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33A8BC7A-D6D5-490A-AB91-6CC4D72847F3}" type="slidenum">
              <a:rPr kumimoji="1" lang="ja-JP" altLang="en-US" smtClean="0"/>
              <a:t>‹#›</a:t>
            </a:fld>
            <a:endParaRPr kumimoji="1" lang="ja-JP" altLang="en-US"/>
          </a:p>
        </p:txBody>
      </p:sp>
    </p:spTree>
    <p:extLst>
      <p:ext uri="{BB962C8B-B14F-4D97-AF65-F5344CB8AC3E}">
        <p14:creationId xmlns:p14="http://schemas.microsoft.com/office/powerpoint/2010/main" val="42592537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E17CD09-541F-4A4E-8128-5FB25CA6CB8B}" type="slidenum">
              <a:rPr kumimoji="1" lang="ja-JP" altLang="en-US" smtClean="0"/>
              <a:t>1</a:t>
            </a:fld>
            <a:endParaRPr kumimoji="1" lang="ja-JP" altLang="en-US"/>
          </a:p>
        </p:txBody>
      </p:sp>
    </p:spTree>
    <p:extLst>
      <p:ext uri="{BB962C8B-B14F-4D97-AF65-F5344CB8AC3E}">
        <p14:creationId xmlns:p14="http://schemas.microsoft.com/office/powerpoint/2010/main" val="264916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3691482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57719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06840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013601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45763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40268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5177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3445245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15095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491856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2B160C-D5BE-42C3-9A0D-AE15114FE448}" type="datetimeFigureOut">
              <a:rPr kumimoji="1" lang="ja-JP" altLang="en-US" smtClean="0"/>
              <a:t>2019/8/27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084971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EA2B160C-D5BE-42C3-9A0D-AE15114FE448}" type="datetimeFigureOut">
              <a:rPr kumimoji="1" lang="ja-JP" altLang="en-US" smtClean="0"/>
              <a:t>2019/8/27</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9187621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minkaikyo.inf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p:cNvCxnSpPr/>
          <p:nvPr/>
        </p:nvCxnSpPr>
        <p:spPr>
          <a:xfrm>
            <a:off x="6722483" y="6208730"/>
            <a:ext cx="466587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35" name="Text Box 10"/>
          <p:cNvSpPr txBox="1">
            <a:spLocks noChangeArrowheads="1"/>
          </p:cNvSpPr>
          <p:nvPr/>
        </p:nvSpPr>
        <p:spPr bwMode="auto">
          <a:xfrm>
            <a:off x="237711" y="1140962"/>
            <a:ext cx="11605568" cy="700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3953"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令和元年度「民介協 経営者研修会」のご案内</a:t>
            </a:r>
          </a:p>
        </p:txBody>
      </p:sp>
      <p:sp>
        <p:nvSpPr>
          <p:cNvPr id="37" name="Text Box 10"/>
          <p:cNvSpPr txBox="1">
            <a:spLocks noChangeArrowheads="1"/>
          </p:cNvSpPr>
          <p:nvPr/>
        </p:nvSpPr>
        <p:spPr bwMode="auto">
          <a:xfrm>
            <a:off x="382509" y="806258"/>
            <a:ext cx="11494557" cy="373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研修を通じて自法人の事業計画を策定する</a:t>
            </a:r>
            <a:r>
              <a:rPr lang="en-US" altLang="ja-JP"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3"/>
          <p:cNvSpPr>
            <a:spLocks noChangeArrowheads="1"/>
          </p:cNvSpPr>
          <p:nvPr/>
        </p:nvSpPr>
        <p:spPr bwMode="auto">
          <a:xfrm>
            <a:off x="360291" y="14637706"/>
            <a:ext cx="11452668" cy="1324098"/>
          </a:xfrm>
          <a:prstGeom prst="rect">
            <a:avLst/>
          </a:prstGeom>
          <a:solidFill>
            <a:srgbClr val="FFFFFF"/>
          </a:solidFill>
          <a:ln w="19050">
            <a:solidFill>
              <a:schemeClr val="accent1">
                <a:lumMod val="40000"/>
                <a:lumOff val="6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2736"/>
          </a:p>
        </p:txBody>
      </p:sp>
      <p:sp>
        <p:nvSpPr>
          <p:cNvPr id="39" name="Text Box 4"/>
          <p:cNvSpPr txBox="1">
            <a:spLocks noChangeArrowheads="1"/>
          </p:cNvSpPr>
          <p:nvPr/>
        </p:nvSpPr>
        <p:spPr bwMode="auto">
          <a:xfrm>
            <a:off x="437065" y="15932899"/>
            <a:ext cx="9744326" cy="232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12" dirty="0">
                <a:latin typeface="メイリオ" pitchFamily="50" charset="-128"/>
                <a:ea typeface="メイリオ" pitchFamily="50" charset="-128"/>
                <a:cs typeface="メイリオ" pitchFamily="50" charset="-128"/>
              </a:rPr>
              <a:t>※</a:t>
            </a:r>
            <a:r>
              <a:rPr lang="ja-JP" altLang="en-US" sz="912" dirty="0">
                <a:latin typeface="メイリオ" pitchFamily="50" charset="-128"/>
                <a:ea typeface="メイリオ" pitchFamily="50" charset="-128"/>
                <a:cs typeface="メイリオ" pitchFamily="50" charset="-128"/>
              </a:rPr>
              <a:t>上記プログラム・講師等は予告無く変更する場合がありますので、ご了承願います。　</a:t>
            </a:r>
          </a:p>
        </p:txBody>
      </p:sp>
      <p:sp>
        <p:nvSpPr>
          <p:cNvPr id="42" name="Text Box 184"/>
          <p:cNvSpPr txBox="1">
            <a:spLocks noChangeArrowheads="1"/>
          </p:cNvSpPr>
          <p:nvPr/>
        </p:nvSpPr>
        <p:spPr bwMode="auto">
          <a:xfrm>
            <a:off x="420065" y="14621350"/>
            <a:ext cx="11344019" cy="127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672" dirty="0"/>
              <a:t>■本件のお問い合わせ先・お申込み先　　　　　　　　　　</a:t>
            </a:r>
            <a:endParaRPr lang="en-US" altLang="ja-JP" sz="1672" dirty="0"/>
          </a:p>
          <a:p>
            <a:pPr>
              <a:buNone/>
            </a:pPr>
            <a:r>
              <a:rPr lang="ja-JP" altLang="en-US" sz="1216" dirty="0"/>
              <a:t>　</a:t>
            </a:r>
            <a:r>
              <a:rPr lang="ja-JP" altLang="ja-JP" sz="1672" dirty="0"/>
              <a:t>一般社団法人 </a:t>
            </a:r>
            <a:r>
              <a:rPr lang="en-US" altLang="ja-JP" sz="1672" dirty="0"/>
              <a:t>『</a:t>
            </a:r>
            <a:r>
              <a:rPr lang="ja-JP" altLang="en-US" sz="1672" dirty="0"/>
              <a:t>民間事業者の質を高める</a:t>
            </a:r>
            <a:r>
              <a:rPr lang="en-US" altLang="ja-JP" sz="1672" dirty="0"/>
              <a:t>』</a:t>
            </a:r>
            <a:r>
              <a:rPr lang="ja-JP" altLang="ja-JP" sz="1672" dirty="0"/>
              <a:t>全国介護事業者協議会 </a:t>
            </a:r>
            <a:r>
              <a:rPr lang="ja-JP" altLang="en-US" sz="1672" dirty="0"/>
              <a:t>（略称：民介協）</a:t>
            </a:r>
            <a:r>
              <a:rPr lang="ja-JP" altLang="ja-JP" sz="1672" dirty="0"/>
              <a:t>事務局</a:t>
            </a:r>
            <a:r>
              <a:rPr lang="ja-JP" altLang="en-US" sz="1672" dirty="0"/>
              <a:t>（担当：小堀）</a:t>
            </a:r>
            <a:endParaRPr lang="ja-JP" altLang="ja-JP" sz="1672" dirty="0"/>
          </a:p>
          <a:p>
            <a:pPr>
              <a:buNone/>
            </a:pPr>
            <a:r>
              <a:rPr lang="ja-JP" altLang="en-US" sz="1672" dirty="0"/>
              <a:t>　　</a:t>
            </a:r>
            <a:r>
              <a:rPr lang="ja-JP" altLang="ja-JP" sz="1672" dirty="0"/>
              <a:t>〒</a:t>
            </a:r>
            <a:r>
              <a:rPr lang="en-US" altLang="ja-JP" sz="1672" dirty="0"/>
              <a:t>101-0047</a:t>
            </a:r>
            <a:r>
              <a:rPr lang="ja-JP" altLang="ja-JP" sz="1672" dirty="0"/>
              <a:t>　東京都千代田区内神田</a:t>
            </a:r>
            <a:r>
              <a:rPr lang="en-US" altLang="ja-JP" sz="1672" dirty="0"/>
              <a:t>2-5-3 </a:t>
            </a:r>
            <a:r>
              <a:rPr lang="ja-JP" altLang="ja-JP" sz="1672" dirty="0"/>
              <a:t>児谷ビル</a:t>
            </a:r>
            <a:r>
              <a:rPr lang="en-US" altLang="ja-JP" sz="1672" dirty="0"/>
              <a:t>3</a:t>
            </a:r>
            <a:r>
              <a:rPr lang="ja-JP" altLang="ja-JP" sz="1672" dirty="0"/>
              <a:t>階</a:t>
            </a:r>
          </a:p>
          <a:p>
            <a:pPr>
              <a:buNone/>
            </a:pPr>
            <a:r>
              <a:rPr lang="ja-JP" altLang="en-US" sz="1672" dirty="0"/>
              <a:t>　　</a:t>
            </a:r>
            <a:r>
              <a:rPr lang="en-US" altLang="ja-JP" sz="1672" dirty="0"/>
              <a:t>TEL</a:t>
            </a:r>
            <a:r>
              <a:rPr lang="ja-JP" altLang="ja-JP" sz="1672" dirty="0"/>
              <a:t>：</a:t>
            </a:r>
            <a:r>
              <a:rPr lang="en-US" altLang="ja-JP" sz="1672" dirty="0"/>
              <a:t>03-5289-4381</a:t>
            </a:r>
            <a:r>
              <a:rPr lang="ja-JP" altLang="ja-JP" sz="1672" dirty="0"/>
              <a:t>　／　</a:t>
            </a:r>
            <a:r>
              <a:rPr lang="en-US" altLang="ja-JP" sz="1672" dirty="0"/>
              <a:t>FAX</a:t>
            </a:r>
            <a:r>
              <a:rPr lang="ja-JP" altLang="ja-JP" sz="1672" dirty="0"/>
              <a:t>：</a:t>
            </a:r>
            <a:r>
              <a:rPr lang="en-US" altLang="ja-JP" sz="1672" dirty="0"/>
              <a:t>03-5289-4382</a:t>
            </a:r>
            <a:r>
              <a:rPr lang="ja-JP" altLang="en-US" sz="1672" dirty="0"/>
              <a:t>　／　</a:t>
            </a:r>
            <a:r>
              <a:rPr lang="ja-JP" altLang="ja-JP" sz="1672" dirty="0"/>
              <a:t>電子メールアドレス：</a:t>
            </a:r>
            <a:r>
              <a:rPr lang="en-US" altLang="ja-JP" sz="1672" u="sng" dirty="0">
                <a:hlinkClick r:id="rId3"/>
              </a:rPr>
              <a:t>info@minkaikyo.info</a:t>
            </a:r>
            <a:endParaRPr lang="ja-JP" altLang="ja-JP" sz="1672" dirty="0"/>
          </a:p>
        </p:txBody>
      </p:sp>
      <p:graphicFrame>
        <p:nvGraphicFramePr>
          <p:cNvPr id="47" name="表 46"/>
          <p:cNvGraphicFramePr>
            <a:graphicFrameLocks noGrp="1"/>
          </p:cNvGraphicFramePr>
          <p:nvPr>
            <p:extLst>
              <p:ext uri="{D42A27DB-BD31-4B8C-83A1-F6EECF244321}">
                <p14:modId xmlns:p14="http://schemas.microsoft.com/office/powerpoint/2010/main" val="90727308"/>
              </p:ext>
            </p:extLst>
          </p:nvPr>
        </p:nvGraphicFramePr>
        <p:xfrm>
          <a:off x="349852" y="5860357"/>
          <a:ext cx="11460770" cy="5968835"/>
        </p:xfrm>
        <a:graphic>
          <a:graphicData uri="http://schemas.openxmlformats.org/drawingml/2006/table">
            <a:tbl>
              <a:tblPr>
                <a:tableStyleId>{7DF18680-E054-41AD-8BC1-D1AEF772440D}</a:tableStyleId>
              </a:tblPr>
              <a:tblGrid>
                <a:gridCol w="1877646"/>
                <a:gridCol w="9583124"/>
              </a:tblGrid>
              <a:tr h="1092551">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○実施日時</a:t>
                      </a:r>
                      <a:endParaRPr kumimoji="1" lang="ja-JP" altLang="en-US" sz="2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令和元年</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金</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17</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8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初日は、</a:t>
                      </a: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8</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時半集合・</a:t>
                      </a: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9</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時開講です。</a:t>
                      </a:r>
                      <a:endPar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※3</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日間ともご参加いただける方のみ、お申込みください。</a:t>
                      </a:r>
                      <a:endPar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endParaRPr>
                    </a:p>
                  </a:txBody>
                  <a:tcPr marL="139006" marR="139006" marT="69530" marB="69530" anchor="ctr" horzOverflow="overflow"/>
                </a:tc>
              </a:tr>
              <a:tr h="874482">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○研修会場</a:t>
                      </a:r>
                      <a:endParaRPr kumimoji="1" lang="ja-JP" altLang="en-US" sz="2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セミナーハウス クロス・ウェーブ船橋</a:t>
                      </a:r>
                      <a:r>
                        <a:rPr kumimoji="1" lang="ja-JP" altLang="ja-JP" sz="1800" kern="1200" dirty="0" smtClean="0">
                          <a:solidFill>
                            <a:schemeClr val="tx1"/>
                          </a:solidFill>
                          <a:effectLst/>
                          <a:latin typeface="+mj-ea"/>
                          <a:ea typeface="ＭＳ Ｐゴシック" pitchFamily="50" charset="-128"/>
                          <a:cs typeface="メイリオ" panose="020B0604030504040204" pitchFamily="50" charset="-128"/>
                        </a:rPr>
                        <a:t>（千葉県船橋市本町</a:t>
                      </a:r>
                      <a:r>
                        <a:rPr kumimoji="1" lang="en-US" altLang="ja-JP" sz="1800" kern="1200" dirty="0" smtClean="0">
                          <a:solidFill>
                            <a:schemeClr val="tx1"/>
                          </a:solidFill>
                          <a:effectLst/>
                          <a:latin typeface="+mj-ea"/>
                          <a:ea typeface="ＭＳ Ｐゴシック" pitchFamily="50" charset="-128"/>
                          <a:cs typeface="メイリオ" panose="020B0604030504040204" pitchFamily="50" charset="-128"/>
                        </a:rPr>
                        <a:t>2-9-3</a:t>
                      </a:r>
                      <a:r>
                        <a:rPr kumimoji="1" lang="ja-JP" altLang="ja-JP" sz="1800" kern="1200" dirty="0" smtClean="0">
                          <a:solidFill>
                            <a:schemeClr val="tx1"/>
                          </a:solidFill>
                          <a:effectLst/>
                          <a:latin typeface="+mj-ea"/>
                          <a:ea typeface="ＭＳ Ｐゴシック" pitchFamily="50" charset="-128"/>
                          <a:cs typeface="メイリオ" panose="020B0604030504040204" pitchFamily="50" charset="-128"/>
                        </a:rPr>
                        <a:t>）</a:t>
                      </a:r>
                      <a:endParaRPr kumimoji="1" lang="en-US" altLang="ja-JP" sz="2100" kern="1200" dirty="0" smtClean="0">
                        <a:solidFill>
                          <a:schemeClr val="tx1"/>
                        </a:solidFill>
                        <a:effectLst/>
                        <a:latin typeface="+mj-ea"/>
                        <a:ea typeface="ＭＳ Ｐゴシック"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kern="1200" dirty="0" smtClean="0">
                          <a:solidFill>
                            <a:schemeClr val="tx1"/>
                          </a:solidFill>
                          <a:effectLst/>
                          <a:latin typeface="+mj-ea"/>
                          <a:ea typeface="+mj-ea"/>
                          <a:cs typeface="メイリオ" panose="020B0604030504040204" pitchFamily="50" charset="-128"/>
                        </a:rPr>
                        <a:t>※</a:t>
                      </a:r>
                      <a:r>
                        <a:rPr kumimoji="1" lang="ja-JP" altLang="en-US" sz="1600" kern="1200" dirty="0" smtClean="0">
                          <a:solidFill>
                            <a:schemeClr val="tx1"/>
                          </a:solidFill>
                          <a:effectLst/>
                          <a:latin typeface="+mj-ea"/>
                          <a:ea typeface="+mj-ea"/>
                          <a:cs typeface="メイリオ" panose="020B0604030504040204" pitchFamily="50" charset="-128"/>
                        </a:rPr>
                        <a:t>自家用車でのご来場はお控えください。</a:t>
                      </a:r>
                      <a:endParaRPr kumimoji="1" lang="ja-JP" altLang="ja-JP" sz="1600" kern="1200" dirty="0" smtClean="0">
                        <a:solidFill>
                          <a:schemeClr val="tx1"/>
                        </a:solidFill>
                        <a:effectLst/>
                        <a:latin typeface="+mj-ea"/>
                        <a:ea typeface="+mj-ea"/>
                        <a:cs typeface="メイリオ" panose="020B0604030504040204" pitchFamily="50" charset="-128"/>
                      </a:endParaRPr>
                    </a:p>
                  </a:txBody>
                  <a:tcPr marL="139006" marR="139006" marT="69530" marB="69530" anchor="ctr" horzOverflow="overflow"/>
                </a:tc>
              </a:tr>
              <a:tr h="84312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tab pos="628650" algn="l"/>
                        </a:tabLst>
                      </a:pPr>
                      <a:r>
                        <a:rPr kumimoji="1" lang="ja-JP" altLang="en-US" sz="2100" u="none" strike="noStrike" cap="none" normalizeH="0" baseline="0" dirty="0" smtClean="0">
                          <a:ln>
                            <a:noFill/>
                          </a:ln>
                          <a:effectLst/>
                        </a:rPr>
                        <a:t>○募集人数</a:t>
                      </a:r>
                      <a:endParaRPr kumimoji="1" lang="ja-JP" altLang="en-US" sz="2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100" u="none" strike="noStrike" cap="none" normalizeH="0" baseline="0" dirty="0" smtClean="0">
                          <a:ln>
                            <a:noFill/>
                          </a:ln>
                          <a:effectLst/>
                        </a:rPr>
                        <a:t>32</a:t>
                      </a:r>
                      <a:r>
                        <a:rPr kumimoji="1" lang="ja-JP" altLang="en-US" sz="2100" u="none" strike="noStrike" cap="none" normalizeH="0" baseline="0" dirty="0" smtClean="0">
                          <a:ln>
                            <a:noFill/>
                          </a:ln>
                          <a:effectLst/>
                        </a:rPr>
                        <a:t>名限定（先着順） </a:t>
                      </a:r>
                      <a:r>
                        <a:rPr kumimoji="1" lang="en-US" altLang="ja-JP" sz="2100" b="1" u="sng" strike="noStrike" cap="none" normalizeH="0" baseline="0" dirty="0" smtClean="0">
                          <a:ln>
                            <a:noFill/>
                          </a:ln>
                          <a:solidFill>
                            <a:srgbClr val="FF0000"/>
                          </a:solidFill>
                          <a:effectLst/>
                        </a:rPr>
                        <a:t>9</a:t>
                      </a:r>
                      <a:r>
                        <a:rPr kumimoji="1" lang="ja-JP" altLang="en-US" sz="2100" b="1" u="sng" strike="noStrike" cap="none" normalizeH="0" baseline="0" dirty="0" smtClean="0">
                          <a:ln>
                            <a:noFill/>
                          </a:ln>
                          <a:solidFill>
                            <a:srgbClr val="FF0000"/>
                          </a:solidFill>
                          <a:effectLst/>
                        </a:rPr>
                        <a:t>月</a:t>
                      </a:r>
                      <a:r>
                        <a:rPr kumimoji="1" lang="en-US" altLang="ja-JP" sz="2100" b="1" u="sng" strike="noStrike" cap="none" normalizeH="0" baseline="0" dirty="0" smtClean="0">
                          <a:ln>
                            <a:noFill/>
                          </a:ln>
                          <a:solidFill>
                            <a:srgbClr val="FF0000"/>
                          </a:solidFill>
                          <a:effectLst/>
                        </a:rPr>
                        <a:t>27</a:t>
                      </a:r>
                      <a:r>
                        <a:rPr kumimoji="1" lang="ja-JP" altLang="en-US" sz="2100" b="1" u="sng" strike="noStrike" cap="none" normalizeH="0" baseline="0" dirty="0" smtClean="0">
                          <a:ln>
                            <a:noFill/>
                          </a:ln>
                          <a:solidFill>
                            <a:srgbClr val="FF0000"/>
                          </a:solidFill>
                          <a:effectLst/>
                        </a:rPr>
                        <a:t>日（金）申込期限</a:t>
                      </a:r>
                      <a:endParaRPr kumimoji="1" lang="en-US" altLang="ja-JP" sz="2100" b="1" u="sng" strike="noStrike" cap="none" normalizeH="0" baseline="0" dirty="0" smtClean="0">
                        <a:ln>
                          <a:noFill/>
                        </a:ln>
                        <a:solidFill>
                          <a:srgbClr val="FF0000"/>
                        </a:solidFill>
                        <a:effectLst/>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kern="1200" dirty="0" smtClean="0">
                          <a:solidFill>
                            <a:schemeClr val="tx1"/>
                          </a:solidFill>
                          <a:effectLst/>
                          <a:latin typeface="+mj-ea"/>
                          <a:ea typeface="+mj-ea"/>
                          <a:cs typeface="メイリオ" panose="020B0604030504040204" pitchFamily="50" charset="-128"/>
                        </a:rPr>
                        <a:t>※</a:t>
                      </a:r>
                      <a:r>
                        <a:rPr kumimoji="1" lang="ja-JP" altLang="en-US" sz="1600" kern="1200" dirty="0" smtClean="0">
                          <a:solidFill>
                            <a:schemeClr val="tx1"/>
                          </a:solidFill>
                          <a:effectLst/>
                          <a:latin typeface="+mj-ea"/>
                          <a:ea typeface="+mj-ea"/>
                          <a:cs typeface="メイリオ" panose="020B0604030504040204" pitchFamily="50" charset="-128"/>
                        </a:rPr>
                        <a:t>民介協会員に限ります。ただし、非会員の方でも申込と同時にご入会をいただければ参加可能です。</a:t>
                      </a:r>
                    </a:p>
                  </a:txBody>
                  <a:tcPr marL="139006" marR="139006" marT="69530" marB="69530" anchor="ctr" horzOverflow="overflow"/>
                </a:tc>
              </a:tr>
              <a:tr h="857039">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kern="1200" cap="none" normalizeH="0" baseline="0" dirty="0" smtClean="0">
                          <a:ln>
                            <a:noFill/>
                          </a:ln>
                          <a:solidFill>
                            <a:schemeClr val="tx1"/>
                          </a:solidFill>
                          <a:effectLst/>
                          <a:latin typeface="Arial" charset="0"/>
                          <a:ea typeface="ＭＳ Ｐゴシック" pitchFamily="50" charset="-128"/>
                          <a:cs typeface="+mn-cs"/>
                        </a:rPr>
                        <a:t>○参加費用</a:t>
                      </a: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会　 員：</a:t>
                      </a:r>
                      <a:r>
                        <a:rPr kumimoji="1" lang="en-US" altLang="ja-JP" sz="2100" u="none" strike="noStrike" cap="none" normalizeH="0" baseline="0" dirty="0" smtClean="0">
                          <a:ln>
                            <a:noFill/>
                          </a:ln>
                          <a:effectLst/>
                        </a:rPr>
                        <a:t>100,000</a:t>
                      </a:r>
                      <a:r>
                        <a:rPr kumimoji="1" lang="ja-JP" altLang="en-US" sz="2100" u="none" strike="noStrike" cap="none" normalizeH="0" baseline="0" dirty="0" smtClean="0">
                          <a:ln>
                            <a:noFill/>
                          </a:ln>
                          <a:effectLst/>
                        </a:rPr>
                        <a:t>円</a:t>
                      </a:r>
                      <a:r>
                        <a:rPr kumimoji="1" lang="en-US" altLang="ja-JP" sz="1800" u="none" strike="noStrike" cap="none" normalizeH="0" baseline="0" dirty="0" smtClean="0">
                          <a:ln>
                            <a:noFill/>
                          </a:ln>
                          <a:effectLst/>
                          <a:latin typeface="+mn-ea"/>
                          <a:ea typeface="+mn-ea"/>
                        </a:rPr>
                        <a:t>(</a:t>
                      </a:r>
                      <a:r>
                        <a:rPr kumimoji="1" lang="ja-JP" altLang="en-US" sz="1800" u="none" strike="noStrike" cap="none" normalizeH="0" baseline="0" dirty="0" smtClean="0">
                          <a:ln>
                            <a:noFill/>
                          </a:ln>
                          <a:effectLst/>
                          <a:latin typeface="+mn-ea"/>
                          <a:ea typeface="+mn-ea"/>
                        </a:rPr>
                        <a:t>税込 飲食・宿泊費込 一括前払い</a:t>
                      </a:r>
                      <a:r>
                        <a:rPr kumimoji="1" lang="en-US" altLang="ja-JP" sz="1800" u="none" strike="noStrike" cap="none" normalizeH="0" baseline="0" dirty="0" smtClean="0">
                          <a:ln>
                            <a:noFill/>
                          </a:ln>
                          <a:effectLst/>
                          <a:latin typeface="+mn-ea"/>
                          <a:ea typeface="+mn-ea"/>
                        </a:rPr>
                        <a:t>)</a:t>
                      </a:r>
                    </a:p>
                    <a:p>
                      <a:pPr marL="0" marR="0" lvl="0" indent="0" algn="l" defTabSz="914400" rtl="0" eaLnBrk="1" fontAlgn="base" latinLnBrk="0" hangingPunct="1">
                        <a:lnSpc>
                          <a:spcPct val="100000"/>
                        </a:lnSpc>
                        <a:spcBef>
                          <a:spcPts val="200"/>
                        </a:spcBef>
                        <a:spcAft>
                          <a:spcPct val="0"/>
                        </a:spcAft>
                        <a:buClrTx/>
                        <a:buSzTx/>
                        <a:buFontTx/>
                        <a:buNone/>
                        <a:tabLst/>
                      </a:pPr>
                      <a:r>
                        <a:rPr kumimoji="1" lang="ja-JP" altLang="en-US" sz="2100" u="none" strike="noStrike" cap="none" normalizeH="0" baseline="0" dirty="0" smtClean="0">
                          <a:ln>
                            <a:noFill/>
                          </a:ln>
                          <a:effectLst/>
                          <a:latin typeface="+mn-ea"/>
                          <a:ea typeface="+mn-ea"/>
                        </a:rPr>
                        <a:t>非会員：</a:t>
                      </a:r>
                      <a:r>
                        <a:rPr kumimoji="1" lang="en-US" altLang="ja-JP" sz="2100" u="none" strike="noStrike" kern="1200" cap="none" normalizeH="0" baseline="0" dirty="0" smtClean="0">
                          <a:ln>
                            <a:noFill/>
                          </a:ln>
                          <a:solidFill>
                            <a:schemeClr val="tx1"/>
                          </a:solidFill>
                          <a:effectLst/>
                          <a:latin typeface="Arial" charset="0"/>
                          <a:ea typeface="ＭＳ Ｐゴシック" pitchFamily="50" charset="-128"/>
                          <a:cs typeface="+mn-cs"/>
                        </a:rPr>
                        <a:t>110,000</a:t>
                      </a:r>
                      <a:r>
                        <a:rPr kumimoji="1" lang="ja-JP" altLang="en-US" sz="2100" u="none" strike="noStrike" cap="none" normalizeH="0" baseline="0" dirty="0" smtClean="0">
                          <a:ln>
                            <a:noFill/>
                          </a:ln>
                          <a:effectLst/>
                          <a:latin typeface="+mn-ea"/>
                          <a:ea typeface="+mn-ea"/>
                        </a:rPr>
                        <a:t>円</a:t>
                      </a:r>
                      <a:r>
                        <a:rPr kumimoji="1" lang="ja-JP" altLang="en-US" sz="1800" u="none" strike="noStrike" kern="1200" cap="none" normalizeH="0" baseline="0" dirty="0" smtClean="0">
                          <a:ln>
                            <a:noFill/>
                          </a:ln>
                          <a:solidFill>
                            <a:schemeClr val="tx1"/>
                          </a:solidFill>
                          <a:effectLst/>
                          <a:latin typeface="+mn-ea"/>
                          <a:ea typeface="+mn-ea"/>
                          <a:cs typeface="+mn-cs"/>
                        </a:rPr>
                        <a:t>（上記に民介協年会費月割分含む 一括前払い）</a:t>
                      </a:r>
                      <a:endParaRPr kumimoji="1" lang="en-US" altLang="ja-JP" sz="1800" u="none" strike="noStrike" kern="1200" cap="none" normalizeH="0" baseline="0" dirty="0" smtClean="0">
                        <a:ln>
                          <a:noFill/>
                        </a:ln>
                        <a:solidFill>
                          <a:schemeClr val="tx1"/>
                        </a:solidFill>
                        <a:effectLst/>
                        <a:latin typeface="+mn-ea"/>
                        <a:ea typeface="+mn-ea"/>
                        <a:cs typeface="+mn-cs"/>
                      </a:endParaRPr>
                    </a:p>
                    <a:p>
                      <a:pPr marL="0" marR="0" lvl="0" indent="0" algn="l" defTabSz="914400" rtl="0" eaLnBrk="1" fontAlgn="base" latinLnBrk="0" hangingPunct="1">
                        <a:lnSpc>
                          <a:spcPct val="100000"/>
                        </a:lnSpc>
                        <a:spcBef>
                          <a:spcPts val="200"/>
                        </a:spcBef>
                        <a:spcAft>
                          <a:spcPct val="0"/>
                        </a:spcAft>
                        <a:buClrTx/>
                        <a:buSzTx/>
                        <a:buFontTx/>
                        <a:buNone/>
                        <a:tabLst/>
                      </a:pPr>
                      <a:r>
                        <a:rPr kumimoji="1" lang="en-US" altLang="ja-JP" sz="1600" u="none" strike="noStrike" cap="none" normalizeH="0" baseline="0" dirty="0" smtClean="0">
                          <a:ln>
                            <a:noFill/>
                          </a:ln>
                          <a:effectLst/>
                        </a:rPr>
                        <a:t>※</a:t>
                      </a:r>
                      <a:r>
                        <a:rPr kumimoji="1" lang="ja-JP" altLang="en-US" sz="1600" u="none" strike="noStrike" cap="none" normalizeH="0" baseline="0" dirty="0" smtClean="0">
                          <a:ln>
                            <a:noFill/>
                          </a:ln>
                          <a:effectLst/>
                        </a:rPr>
                        <a:t>会場までの交通費・宿泊費は全額支給いたします。</a:t>
                      </a:r>
                      <a:endParaRPr kumimoji="1" lang="ja-JP" altLang="en-US" sz="16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r>
              <a:tr h="1023297">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○講　　　師</a:t>
                      </a:r>
                      <a:endParaRPr kumimoji="1" lang="en-US" altLang="ja-JP" sz="1800" u="none" strike="noStrike" cap="none" normalizeH="0" baseline="0" dirty="0" smtClean="0">
                        <a:ln>
                          <a:noFill/>
                        </a:ln>
                        <a:effectLst/>
                      </a:endParaRPr>
                    </a:p>
                  </a:txBody>
                  <a:tcPr marL="139006" marR="54727"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ウェルフェアー・</a:t>
                      </a: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J</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・ユナイテッド株式会社  代表取締役 本間 秀司 先生</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ウェルフェアー・</a:t>
                      </a: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J</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・ユナイテッド株式会社 </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WJU</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社会保険労務士法人</a:t>
                      </a: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代表社員・社会保険労務士 細田 真奈美 先生</a:t>
                      </a:r>
                    </a:p>
                  </a:txBody>
                  <a:tcPr marL="139006" marR="139006" marT="69530" marB="69530" anchor="ctr" horzOverflow="overflow"/>
                </a:tc>
              </a:tr>
              <a:tr h="106159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100" u="none" strike="noStrike" cap="none" normalizeH="0" baseline="0" dirty="0" smtClean="0">
                          <a:ln>
                            <a:noFill/>
                          </a:ln>
                          <a:effectLst/>
                        </a:rPr>
                        <a:t>○研修内容</a:t>
                      </a:r>
                      <a:endParaRPr kumimoji="1" lang="en-US" altLang="ja-JP" sz="1800" u="none" strike="noStrike" cap="none" normalizeH="0" baseline="0" dirty="0" smtClean="0">
                        <a:ln>
                          <a:noFill/>
                        </a:ln>
                        <a:effectLst/>
                      </a:endParaRPr>
                    </a:p>
                  </a:txBody>
                  <a:tcPr marL="139006" marR="54727" marT="69530" marB="69530"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事業経営全般、政策動向、財務・管理会計、マーケティング、採用力強化など</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働き方改革への対応、</a:t>
                      </a:r>
                      <a:r>
                        <a:rPr kumimoji="1" lang="ja-JP" altLang="en-US" sz="1800" u="none" strike="noStrike" kern="1200" cap="none" normalizeH="0" baseline="0" dirty="0" err="1"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障がい</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者事業についてなど</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u="none" strike="noStrike" kern="1200" cap="none" normalizeH="0" baseline="0" dirty="0" smtClean="0">
                          <a:ln>
                            <a:noFill/>
                          </a:ln>
                          <a:solidFill>
                            <a:schemeClr val="tx1"/>
                          </a:solidFill>
                          <a:effectLst/>
                          <a:latin typeface="Arial" charset="0"/>
                          <a:ea typeface="ＭＳ Ｐゴシック" pitchFamily="50" charset="-128"/>
                          <a:cs typeface="+mn-cs"/>
                        </a:rPr>
                        <a:t>※</a:t>
                      </a:r>
                      <a:r>
                        <a:rPr kumimoji="1" lang="ja-JP" altLang="en-US" sz="1600" u="none" strike="noStrike" kern="1200" cap="none" normalizeH="0" baseline="0" dirty="0" smtClean="0">
                          <a:ln>
                            <a:noFill/>
                          </a:ln>
                          <a:solidFill>
                            <a:schemeClr val="tx1"/>
                          </a:solidFill>
                          <a:effectLst/>
                          <a:latin typeface="Arial" charset="0"/>
                          <a:ea typeface="ＭＳ Ｐゴシック" pitchFamily="50" charset="-128"/>
                          <a:cs typeface="+mn-cs"/>
                        </a:rPr>
                        <a:t>カリキュラムの詳細は別紙「研修カリキュラムのご案内」参照</a:t>
                      </a:r>
                    </a:p>
                  </a:txBody>
                  <a:tcPr marL="139006" marR="139006" marT="69530" marB="69530" anchor="ctr" horzOverflow="overflow"/>
                </a:tc>
              </a:tr>
            </a:tbl>
          </a:graphicData>
        </a:graphic>
      </p:graphicFrame>
      <p:sp>
        <p:nvSpPr>
          <p:cNvPr id="52" name="Rectangle 3"/>
          <p:cNvSpPr>
            <a:spLocks noChangeArrowheads="1"/>
          </p:cNvSpPr>
          <p:nvPr/>
        </p:nvSpPr>
        <p:spPr bwMode="auto">
          <a:xfrm rot="10800000" flipV="1">
            <a:off x="357324" y="11901293"/>
            <a:ext cx="11471531" cy="2663099"/>
          </a:xfrm>
          <a:prstGeom prst="rect">
            <a:avLst/>
          </a:prstGeom>
          <a:solidFill>
            <a:schemeClr val="accent1">
              <a:lumMod val="20000"/>
              <a:lumOff val="80000"/>
            </a:schemeClr>
          </a:solidFill>
          <a:ln>
            <a:noFill/>
          </a:ln>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just">
              <a:spcBef>
                <a:spcPts val="456"/>
              </a:spcBef>
              <a:spcAft>
                <a:spcPts val="456"/>
              </a:spcAft>
              <a:buNone/>
            </a:pPr>
            <a:r>
              <a:rPr lang="ja-JP" altLang="en-US" sz="1824" b="1" kern="100" dirty="0">
                <a:latin typeface="メイリオ" panose="020B0604030504040204" pitchFamily="50" charset="-128"/>
                <a:ea typeface="メイリオ" panose="020B0604030504040204" pitchFamily="50" charset="-128"/>
                <a:cs typeface="メイリオ" panose="020B0604030504040204" pitchFamily="50" charset="-128"/>
              </a:rPr>
              <a:t>○対象者：介護経営者で以下のような問題意識をお持ちの方</a:t>
            </a:r>
            <a:endParaRPr lang="ja-JP" altLang="ja-JP" sz="1824" b="1"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Clr>
                <a:schemeClr val="tx1"/>
              </a:buClr>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経営者として今後の法人経営の方向性に不安や疑問をお感じの方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Clr>
                <a:schemeClr val="tx1"/>
              </a:buClr>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経営者に必要な知識や心構えを基礎から徹底的に学びたいとお考えの方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Clr>
                <a:schemeClr val="tx1"/>
              </a:buClr>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自法人の経営管理ツール等を「使えるもの」に改善していきたいとお考えの方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自法人の長期的な「生き残り」策を考える材料を得たいとお考えの方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400611" indent="-265465" algn="just">
              <a:buFont typeface="メイリオ" panose="020B0604030504040204" pitchFamily="50" charset="-128"/>
              <a:buChar char="※"/>
            </a:pPr>
            <a:r>
              <a:rPr lang="ja-JP" altLang="en-US" sz="1672" b="1" kern="100" dirty="0">
                <a:latin typeface="メイリオ" panose="020B0604030504040204" pitchFamily="50" charset="-128"/>
                <a:ea typeface="メイリオ" panose="020B0604030504040204" pitchFamily="50" charset="-128"/>
                <a:cs typeface="メイリオ" panose="020B0604030504040204" pitchFamily="50" charset="-128"/>
              </a:rPr>
              <a:t>研修プログラムは非常に高度で、法人経営全般を考える法人の経営者を対象とした内容となります。</a:t>
            </a:r>
            <a:endParaRPr lang="en-US" altLang="ja-JP" sz="1672" b="1" kern="100" dirty="0">
              <a:latin typeface="メイリオ" panose="020B0604030504040204" pitchFamily="50" charset="-128"/>
              <a:ea typeface="メイリオ" panose="020B0604030504040204" pitchFamily="50" charset="-128"/>
              <a:cs typeface="メイリオ" panose="020B0604030504040204" pitchFamily="50" charset="-128"/>
            </a:endParaRPr>
          </a:p>
          <a:p>
            <a:pPr marL="400611" indent="-265465" algn="just">
              <a:buFont typeface="メイリオ" panose="020B0604030504040204" pitchFamily="50" charset="-128"/>
              <a:buChar char="※"/>
            </a:pPr>
            <a:r>
              <a:rPr lang="ja-JP" altLang="en-US" sz="1672" b="1"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現経営者の方や後継者の方、もしくは法人内で意思決定ができるお立場の方の参加を強く推奨</a:t>
            </a:r>
            <a:r>
              <a:rPr lang="ja-JP" altLang="en-US" sz="1672" b="1" kern="100" dirty="0">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672" b="1"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円形吹き出し 57"/>
          <p:cNvSpPr/>
          <p:nvPr/>
        </p:nvSpPr>
        <p:spPr>
          <a:xfrm>
            <a:off x="650506" y="193457"/>
            <a:ext cx="2540120" cy="762603"/>
          </a:xfrm>
          <a:prstGeom prst="wedgeEllipseCallout">
            <a:avLst>
              <a:gd name="adj1" fmla="val 43039"/>
              <a:gd name="adj2" fmla="val 60713"/>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43056" rtl="0" eaLnBrk="1" latinLnBrk="0" hangingPunct="1">
              <a:defRPr kumimoji="1" sz="2100" kern="1200">
                <a:solidFill>
                  <a:schemeClr val="lt1"/>
                </a:solidFill>
                <a:latin typeface="+mn-lt"/>
                <a:ea typeface="+mn-ea"/>
                <a:cs typeface="+mn-cs"/>
              </a:defRPr>
            </a:lvl1pPr>
            <a:lvl2pPr marL="521528" algn="l" defTabSz="1043056" rtl="0" eaLnBrk="1" latinLnBrk="0" hangingPunct="1">
              <a:defRPr kumimoji="1" sz="2100" kern="1200">
                <a:solidFill>
                  <a:schemeClr val="lt1"/>
                </a:solidFill>
                <a:latin typeface="+mn-lt"/>
                <a:ea typeface="+mn-ea"/>
                <a:cs typeface="+mn-cs"/>
              </a:defRPr>
            </a:lvl2pPr>
            <a:lvl3pPr marL="1043056" algn="l" defTabSz="1043056" rtl="0" eaLnBrk="1" latinLnBrk="0" hangingPunct="1">
              <a:defRPr kumimoji="1" sz="2100" kern="1200">
                <a:solidFill>
                  <a:schemeClr val="lt1"/>
                </a:solidFill>
                <a:latin typeface="+mn-lt"/>
                <a:ea typeface="+mn-ea"/>
                <a:cs typeface="+mn-cs"/>
              </a:defRPr>
            </a:lvl3pPr>
            <a:lvl4pPr marL="1564584" algn="l" defTabSz="1043056" rtl="0" eaLnBrk="1" latinLnBrk="0" hangingPunct="1">
              <a:defRPr kumimoji="1" sz="2100" kern="1200">
                <a:solidFill>
                  <a:schemeClr val="lt1"/>
                </a:solidFill>
                <a:latin typeface="+mn-lt"/>
                <a:ea typeface="+mn-ea"/>
                <a:cs typeface="+mn-cs"/>
              </a:defRPr>
            </a:lvl4pPr>
            <a:lvl5pPr marL="2086112" algn="l" defTabSz="1043056" rtl="0" eaLnBrk="1" latinLnBrk="0" hangingPunct="1">
              <a:defRPr kumimoji="1" sz="2100" kern="1200">
                <a:solidFill>
                  <a:schemeClr val="lt1"/>
                </a:solidFill>
                <a:latin typeface="+mn-lt"/>
                <a:ea typeface="+mn-ea"/>
                <a:cs typeface="+mn-cs"/>
              </a:defRPr>
            </a:lvl5pPr>
            <a:lvl6pPr marL="2607640" algn="l" defTabSz="1043056" rtl="0" eaLnBrk="1" latinLnBrk="0" hangingPunct="1">
              <a:defRPr kumimoji="1" sz="2100" kern="1200">
                <a:solidFill>
                  <a:schemeClr val="lt1"/>
                </a:solidFill>
                <a:latin typeface="+mn-lt"/>
                <a:ea typeface="+mn-ea"/>
                <a:cs typeface="+mn-cs"/>
              </a:defRPr>
            </a:lvl6pPr>
            <a:lvl7pPr marL="3129168" algn="l" defTabSz="1043056" rtl="0" eaLnBrk="1" latinLnBrk="0" hangingPunct="1">
              <a:defRPr kumimoji="1" sz="2100" kern="1200">
                <a:solidFill>
                  <a:schemeClr val="lt1"/>
                </a:solidFill>
                <a:latin typeface="+mn-lt"/>
                <a:ea typeface="+mn-ea"/>
                <a:cs typeface="+mn-cs"/>
              </a:defRPr>
            </a:lvl7pPr>
            <a:lvl8pPr marL="3650696" algn="l" defTabSz="1043056" rtl="0" eaLnBrk="1" latinLnBrk="0" hangingPunct="1">
              <a:defRPr kumimoji="1" sz="2100" kern="1200">
                <a:solidFill>
                  <a:schemeClr val="lt1"/>
                </a:solidFill>
                <a:latin typeface="+mn-lt"/>
                <a:ea typeface="+mn-ea"/>
                <a:cs typeface="+mn-cs"/>
              </a:defRPr>
            </a:lvl8pPr>
            <a:lvl9pPr marL="4172224" algn="l" defTabSz="1043056" rtl="0" eaLnBrk="1" latinLnBrk="0" hangingPunct="1">
              <a:defRPr kumimoji="1" sz="2100" kern="1200">
                <a:solidFill>
                  <a:schemeClr val="lt1"/>
                </a:solidFill>
                <a:latin typeface="+mn-lt"/>
                <a:ea typeface="+mn-ea"/>
                <a:cs typeface="+mn-cs"/>
              </a:defRPr>
            </a:lvl9pPr>
          </a:lstStyle>
          <a:p>
            <a:pPr algn="ctr"/>
            <a:r>
              <a:rPr lang="ja-JP" altLang="en-US" sz="1824"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交通費・宿泊費</a:t>
            </a:r>
            <a:endParaRPr lang="en-US" altLang="ja-JP" sz="1824"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128"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全額支給</a:t>
            </a:r>
            <a:r>
              <a:rPr lang="en-US" altLang="ja-JP" sz="2128"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128"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Text Box 14"/>
          <p:cNvSpPr txBox="1">
            <a:spLocks noChangeArrowheads="1"/>
          </p:cNvSpPr>
          <p:nvPr/>
        </p:nvSpPr>
        <p:spPr bwMode="auto">
          <a:xfrm>
            <a:off x="347259" y="1803216"/>
            <a:ext cx="11463426" cy="3946607"/>
          </a:xfrm>
          <a:prstGeom prst="rect">
            <a:avLst/>
          </a:prstGeom>
          <a:noFill/>
          <a:ln w="9525">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164181" bIns="109454" anchor="ctr" anchorCtr="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a:spcAft>
                <a:spcPts val="456"/>
              </a:spcAft>
            </a:pPr>
            <a:r>
              <a:rPr lang="ja-JP" altLang="en-US" sz="1824" dirty="0">
                <a:latin typeface="メイリオ" panose="020B0604030504040204" pitchFamily="50" charset="-128"/>
                <a:ea typeface="メイリオ" panose="020B0604030504040204" pitchFamily="50" charset="-128"/>
              </a:rPr>
              <a:t>　</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これまで多くの経営者にご参加をいただき高い評価を頂戴した「民介協 経営者研修会」を、本年度は</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経営改善に直結する実践的な内容へプログラムを一新</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し、お届けいたします。</a:t>
            </a:r>
          </a:p>
          <a:p>
            <a:pPr algn="just">
              <a:spcAft>
                <a:spcPts val="456"/>
              </a:spcAft>
            </a:pP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報酬改定や人材不足などの課題に対応し、将来生き残る法人となるためには、政策動向に対する理解だけでなく、財務・管理会計やマーケティング</a:t>
            </a:r>
            <a:r>
              <a:rPr lang="ja-JP" altLang="ja-JP" sz="1824"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24" dirty="0" smtClean="0">
                <a:latin typeface="メイリオ" panose="020B0604030504040204" pitchFamily="50" charset="-128"/>
                <a:ea typeface="メイリオ" panose="020B0604030504040204" pitchFamily="50" charset="-128"/>
                <a:cs typeface="メイリオ" panose="020B0604030504040204" pitchFamily="50" charset="-128"/>
              </a:rPr>
              <a:t>人事・</a:t>
            </a:r>
            <a:r>
              <a:rPr lang="ja-JP" altLang="ja-JP" sz="1824" dirty="0" smtClean="0">
                <a:latin typeface="メイリオ" panose="020B0604030504040204" pitchFamily="50" charset="-128"/>
                <a:ea typeface="メイリオ" panose="020B0604030504040204" pitchFamily="50" charset="-128"/>
                <a:cs typeface="メイリオ" panose="020B0604030504040204" pitchFamily="50" charset="-128"/>
              </a:rPr>
              <a:t>労務</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管理、事業戦略など幅広い領域に渡る深い知識が不可欠です。</a:t>
            </a:r>
            <a:endParaRPr lang="en-US" altLang="ja-JP" sz="1824" dirty="0">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456"/>
              </a:spcAft>
            </a:pPr>
            <a:r>
              <a:rPr lang="ja-JP" altLang="en-US" sz="1824" dirty="0">
                <a:latin typeface="メイリオ" panose="020B0604030504040204" pitchFamily="50" charset="-128"/>
                <a:ea typeface="メイリオ" panose="020B0604030504040204" pitchFamily="50" charset="-128"/>
                <a:cs typeface="メイリオ" panose="020B0604030504040204" pitchFamily="50" charset="-128"/>
              </a:rPr>
              <a:t>　今回は</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全国で多数の医療・介護事業者のコンサルティングを手掛ける</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ウェルフェアー・</a:t>
            </a:r>
            <a:r>
              <a:rPr lang="en-US" altLang="ja-JP" sz="1824" b="1" u="sng" dirty="0">
                <a:latin typeface="メイリオ" panose="020B0604030504040204" pitchFamily="50" charset="-128"/>
                <a:ea typeface="メイリオ" panose="020B0604030504040204" pitchFamily="50" charset="-128"/>
                <a:cs typeface="メイリオ" panose="020B0604030504040204" pitchFamily="50" charset="-128"/>
              </a:rPr>
              <a:t>J</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・ユナイテッド株式会社</a:t>
            </a:r>
            <a:r>
              <a:rPr lang="ja-JP" altLang="en-US" sz="1824" b="1" u="sng" dirty="0">
                <a:latin typeface="メイリオ" panose="020B0604030504040204" pitchFamily="50" charset="-128"/>
                <a:ea typeface="メイリオ" panose="020B0604030504040204" pitchFamily="50" charset="-128"/>
                <a:cs typeface="メイリオ" panose="020B0604030504040204" pitchFamily="50" charset="-128"/>
              </a:rPr>
              <a:t>より</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本間秀司先生・</a:t>
            </a:r>
            <a:r>
              <a:rPr lang="ja-JP" altLang="en-US" sz="1824" b="1" u="sng" dirty="0">
                <a:latin typeface="メイリオ" panose="020B0604030504040204" pitchFamily="50" charset="-128"/>
                <a:ea typeface="メイリオ" panose="020B0604030504040204" pitchFamily="50" charset="-128"/>
                <a:cs typeface="メイリオ" panose="020B0604030504040204" pitchFamily="50" charset="-128"/>
              </a:rPr>
              <a:t>細田真奈美</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先生</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を講師にお迎えし、より実践的な内容の研修を実施いたします。研修中に講師から提示される課題を検討していくことで、最終日には</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自法人の事業</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sz="1824" b="1" u="sng" dirty="0" smtClean="0">
                <a:latin typeface="メイリオ" panose="020B0604030504040204" pitchFamily="50" charset="-128"/>
                <a:ea typeface="メイリオ" panose="020B0604030504040204" pitchFamily="50" charset="-128"/>
                <a:cs typeface="メイリオ" panose="020B0604030504040204" pitchFamily="50" charset="-128"/>
              </a:rPr>
              <a:t>が出来上がるカリキュラム</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構成</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となっております。</a:t>
            </a:r>
          </a:p>
          <a:p>
            <a:pPr algn="just">
              <a:spcAft>
                <a:spcPts val="456"/>
              </a:spcAft>
            </a:pPr>
            <a:r>
              <a:rPr lang="ja-JP" altLang="en-US" sz="1824" dirty="0">
                <a:latin typeface="メイリオ" panose="020B0604030504040204" pitchFamily="50" charset="-128"/>
                <a:ea typeface="メイリオ" panose="020B0604030504040204" pitchFamily="50" charset="-128"/>
                <a:cs typeface="メイリオ" panose="020B0604030504040204" pitchFamily="50" charset="-128"/>
              </a:rPr>
              <a:t>　なお、</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全国中小企業団体中央会の研修補助を活用して行うため、受講者の皆様方の</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会場まで</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24" b="1" u="sng" dirty="0" smtClean="0">
                <a:latin typeface="メイリオ" panose="020B0604030504040204" pitchFamily="50" charset="-128"/>
                <a:ea typeface="メイリオ" panose="020B0604030504040204" pitchFamily="50" charset="-128"/>
                <a:cs typeface="メイリオ" panose="020B0604030504040204" pitchFamily="50" charset="-128"/>
              </a:rPr>
              <a:t>往復</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交通費</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・研修期間中の宿泊費は全額支給</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（※）いたします。多数のご参加をお待ちしています。</a:t>
            </a:r>
            <a:endParaRPr lang="en-US" altLang="ja-JP" sz="1824" dirty="0">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912"/>
              </a:spcBef>
            </a:pPr>
            <a:r>
              <a:rPr lang="en-US" altLang="ja-JP" sz="1368"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68" dirty="0">
                <a:latin typeface="メイリオ" panose="020B0604030504040204" pitchFamily="50" charset="-128"/>
                <a:ea typeface="メイリオ" panose="020B0604030504040204" pitchFamily="50" charset="-128"/>
                <a:cs typeface="メイリオ" panose="020B0604030504040204" pitchFamily="50" charset="-128"/>
              </a:rPr>
              <a:t>前泊時の宿泊費は各自負担となりますので、ご留意ください。また、宿泊先の手配も各自でお願いします。</a:t>
            </a:r>
            <a:endParaRPr lang="en-US" altLang="ja-JP" sz="1368"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88932" y="17768"/>
            <a:ext cx="4054347" cy="675724"/>
          </a:xfrm>
          <a:prstGeom prst="rect">
            <a:avLst/>
          </a:prstGeom>
        </p:spPr>
      </p:pic>
    </p:spTree>
    <p:extLst>
      <p:ext uri="{BB962C8B-B14F-4D97-AF65-F5344CB8AC3E}">
        <p14:creationId xmlns:p14="http://schemas.microsoft.com/office/powerpoint/2010/main" val="1450913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454647" y="99314"/>
          <a:ext cx="11343793" cy="609600"/>
        </p:xfrm>
        <a:graphic>
          <a:graphicData uri="http://schemas.openxmlformats.org/drawingml/2006/table">
            <a:tbl>
              <a:tblPr firstRow="1" firstCol="1" bandRow="1">
                <a:tableStyleId>{5C22544A-7EE6-4342-B048-85BDC9FD1C3A}</a:tableStyleId>
              </a:tblPr>
              <a:tblGrid>
                <a:gridCol w="11343793"/>
              </a:tblGrid>
              <a:tr h="602360">
                <a:tc>
                  <a:txBody>
                    <a:bodyPr/>
                    <a:lstStyle/>
                    <a:p>
                      <a:pPr lvl="1" algn="ctr">
                        <a:spcAft>
                          <a:spcPts val="0"/>
                        </a:spcAft>
                      </a:pPr>
                      <a:r>
                        <a:rPr lang="en-US" sz="4000" kern="100" dirty="0">
                          <a:effectLst/>
                          <a:latin typeface="HGP創英角ｺﾞｼｯｸUB" panose="020B0900000000000000" pitchFamily="50" charset="-128"/>
                          <a:ea typeface="HGP創英角ｺﾞｼｯｸUB" panose="020B0900000000000000" pitchFamily="50" charset="-128"/>
                        </a:rPr>
                        <a:t>FAX</a:t>
                      </a:r>
                      <a:r>
                        <a:rPr lang="ja-JP" sz="4000" kern="100" dirty="0">
                          <a:effectLst/>
                          <a:latin typeface="HGP創英角ｺﾞｼｯｸUB" panose="020B0900000000000000" pitchFamily="50" charset="-128"/>
                          <a:ea typeface="HGP創英角ｺﾞｼｯｸUB" panose="020B0900000000000000" pitchFamily="50" charset="-128"/>
                        </a:rPr>
                        <a:t>：</a:t>
                      </a:r>
                      <a:r>
                        <a:rPr lang="en-US" sz="4000" kern="100" dirty="0">
                          <a:effectLst/>
                          <a:latin typeface="HGP創英角ｺﾞｼｯｸUB" panose="020B0900000000000000" pitchFamily="50" charset="-128"/>
                          <a:ea typeface="HGP創英角ｺﾞｼｯｸUB" panose="020B0900000000000000" pitchFamily="50" charset="-128"/>
                        </a:rPr>
                        <a:t>03</a:t>
                      </a:r>
                      <a:r>
                        <a:rPr lang="ja-JP" sz="4000" kern="100" dirty="0">
                          <a:effectLst/>
                          <a:latin typeface="HGP創英角ｺﾞｼｯｸUB" panose="020B0900000000000000" pitchFamily="50" charset="-128"/>
                          <a:ea typeface="HGP創英角ｺﾞｼｯｸUB" panose="020B0900000000000000" pitchFamily="50" charset="-128"/>
                        </a:rPr>
                        <a:t>－</a:t>
                      </a:r>
                      <a:r>
                        <a:rPr lang="en-US" sz="4000" kern="100" dirty="0">
                          <a:effectLst/>
                          <a:latin typeface="HGP創英角ｺﾞｼｯｸUB" panose="020B0900000000000000" pitchFamily="50" charset="-128"/>
                          <a:ea typeface="HGP創英角ｺﾞｼｯｸUB" panose="020B0900000000000000" pitchFamily="50" charset="-128"/>
                        </a:rPr>
                        <a:t>5289</a:t>
                      </a:r>
                      <a:r>
                        <a:rPr lang="ja-JP" sz="4000" kern="100" dirty="0">
                          <a:effectLst/>
                          <a:latin typeface="HGP創英角ｺﾞｼｯｸUB" panose="020B0900000000000000" pitchFamily="50" charset="-128"/>
                          <a:ea typeface="HGP創英角ｺﾞｼｯｸUB" panose="020B0900000000000000" pitchFamily="50" charset="-128"/>
                        </a:rPr>
                        <a:t>－</a:t>
                      </a:r>
                      <a:r>
                        <a:rPr lang="en-US" sz="4000" kern="100" dirty="0">
                          <a:effectLst/>
                          <a:latin typeface="HGP創英角ｺﾞｼｯｸUB" panose="020B0900000000000000" pitchFamily="50" charset="-128"/>
                          <a:ea typeface="HGP創英角ｺﾞｼｯｸUB" panose="020B0900000000000000" pitchFamily="50" charset="-128"/>
                        </a:rPr>
                        <a:t>4382</a:t>
                      </a:r>
                      <a:r>
                        <a:rPr lang="ja-JP" sz="4000" kern="100" dirty="0">
                          <a:effectLst/>
                        </a:rPr>
                        <a:t>　</a:t>
                      </a:r>
                      <a:endParaRPr lang="ja-JP" sz="1600" kern="100" dirty="0">
                        <a:effectLst/>
                        <a:latin typeface="Century"/>
                        <a:ea typeface="ＭＳ 明朝"/>
                        <a:cs typeface="Times New Roman"/>
                      </a:endParaRPr>
                    </a:p>
                  </a:txBody>
                  <a:tcPr marL="104255" marR="104255"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6A4C6"/>
                    </a:solidFill>
                  </a:tcPr>
                </a:tc>
              </a:tr>
            </a:tbl>
          </a:graphicData>
        </a:graphic>
      </p:graphicFrame>
      <p:sp>
        <p:nvSpPr>
          <p:cNvPr id="5" name="AutoShape 2"/>
          <p:cNvSpPr>
            <a:spLocks noChangeArrowheads="1"/>
          </p:cNvSpPr>
          <p:nvPr/>
        </p:nvSpPr>
        <p:spPr bwMode="auto">
          <a:xfrm>
            <a:off x="9279765" y="147098"/>
            <a:ext cx="593672" cy="506793"/>
          </a:xfrm>
          <a:prstGeom prst="upArrow">
            <a:avLst>
              <a:gd name="adj1" fmla="val 54796"/>
              <a:gd name="adj2" fmla="val 39236"/>
            </a:avLst>
          </a:prstGeom>
          <a:solidFill>
            <a:srgbClr val="FF3300"/>
          </a:solidFill>
          <a:ln w="9525">
            <a:solidFill>
              <a:srgbClr val="00B0F0"/>
            </a:solidFill>
            <a:miter lim="800000"/>
            <a:headEnd/>
            <a:tailEnd/>
          </a:ln>
        </p:spPr>
        <p:txBody>
          <a:bodyPr rot="0" vert="eaVert" wrap="square" lIns="112943" tIns="13514" rIns="112943" bIns="13514" anchor="t" anchorCtr="0" upright="1">
            <a:noAutofit/>
          </a:bodyPr>
          <a:lstStyle/>
          <a:p>
            <a:endParaRPr lang="ja-JP" altLang="en-US" sz="2736"/>
          </a:p>
        </p:txBody>
      </p:sp>
      <p:sp>
        <p:nvSpPr>
          <p:cNvPr id="6" name="Rectangle 11"/>
          <p:cNvSpPr>
            <a:spLocks noChangeArrowheads="1"/>
          </p:cNvSpPr>
          <p:nvPr/>
        </p:nvSpPr>
        <p:spPr bwMode="auto">
          <a:xfrm>
            <a:off x="640527" y="616005"/>
            <a:ext cx="10929475" cy="982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9006" tIns="69503" rIns="139006" bIns="69503"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defTabSz="1390071"/>
            <a:endParaRPr lang="en-US" altLang="ja-JP" sz="1824"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defTabSz="1390071"/>
            <a:endParaRPr lang="ja-JP" altLang="ja-JP" sz="912" dirty="0">
              <a:solidFill>
                <a:schemeClr val="accent5">
                  <a:lumMod val="50000"/>
                </a:schemeClr>
              </a:solidFill>
            </a:endParaRPr>
          </a:p>
          <a:p>
            <a:pPr algn="ctr" defTabSz="1390071" eaLnBrk="0" hangingPunct="0"/>
            <a:r>
              <a:rPr lang="ja-JP" altLang="en-US" sz="2736"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令和元年度「民介協 経営者研修会」</a:t>
            </a:r>
            <a:r>
              <a:rPr lang="ja-JP" altLang="ja-JP" sz="2736"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参加申込書</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必着</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55695776"/>
              </p:ext>
            </p:extLst>
          </p:nvPr>
        </p:nvGraphicFramePr>
        <p:xfrm>
          <a:off x="468541" y="1637289"/>
          <a:ext cx="11305888" cy="14115329"/>
        </p:xfrm>
        <a:graphic>
          <a:graphicData uri="http://schemas.openxmlformats.org/drawingml/2006/table">
            <a:tbl>
              <a:tblPr firstRow="1" firstCol="1" bandRow="1">
                <a:tableStyleId>{7DF18680-E054-41AD-8BC1-D1AEF772440D}</a:tableStyleId>
              </a:tblPr>
              <a:tblGrid>
                <a:gridCol w="1784974"/>
                <a:gridCol w="3001837"/>
                <a:gridCol w="613728"/>
                <a:gridCol w="1088462"/>
                <a:gridCol w="989315"/>
                <a:gridCol w="199247"/>
                <a:gridCol w="1142132"/>
                <a:gridCol w="2486193"/>
              </a:tblGrid>
              <a:tr h="753240">
                <a:tc>
                  <a:txBody>
                    <a:bodyPr/>
                    <a:lstStyle/>
                    <a:p>
                      <a:pPr algn="just">
                        <a:lnSpc>
                          <a:spcPts val="1500"/>
                        </a:lnSpc>
                        <a:spcAft>
                          <a:spcPts val="0"/>
                        </a:spcAft>
                      </a:pPr>
                      <a:r>
                        <a:rPr lang="ja-JP" altLang="en-US" sz="1800" b="0" kern="0" dirty="0" smtClean="0">
                          <a:solidFill>
                            <a:schemeClr val="tx1"/>
                          </a:solidFill>
                          <a:effectLst/>
                          <a:latin typeface="+mn-lt"/>
                          <a:ea typeface="+mn-ea"/>
                          <a:cs typeface="+mn-cs"/>
                        </a:rPr>
                        <a:t>貴法人名</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61174">
                <a:tc>
                  <a:txBody>
                    <a:bodyPr/>
                    <a:lstStyle/>
                    <a:p>
                      <a:pPr algn="just">
                        <a:lnSpc>
                          <a:spcPts val="1500"/>
                        </a:lnSpc>
                        <a:spcAft>
                          <a:spcPts val="0"/>
                        </a:spcAft>
                      </a:pPr>
                      <a:r>
                        <a:rPr lang="ja-JP" sz="1800" b="0" kern="0" dirty="0">
                          <a:solidFill>
                            <a:schemeClr val="tx1"/>
                          </a:solidFill>
                          <a:effectLst/>
                        </a:rPr>
                        <a:t>フリガナ</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l">
                        <a:lnSpc>
                          <a:spcPts val="1500"/>
                        </a:lnSpc>
                        <a:spcAft>
                          <a:spcPts val="0"/>
                        </a:spcAft>
                      </a:pPr>
                      <a:r>
                        <a:rPr lang="ja-JP" sz="1500" kern="0" dirty="0">
                          <a:effectLst/>
                        </a:rPr>
                        <a:t>（姓）</a:t>
                      </a:r>
                      <a:endParaRPr lang="ja-JP" sz="1600" kern="100" dirty="0">
                        <a:effectLst/>
                        <a:latin typeface="Century"/>
                        <a:ea typeface="ＭＳ 明朝"/>
                        <a:cs typeface="Times New Roman"/>
                      </a:endParaRPr>
                    </a:p>
                  </a:txBody>
                  <a:tcPr marL="95567" marR="95567"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gridSpan="4">
                  <a:txBody>
                    <a:bodyPr/>
                    <a:lstStyle/>
                    <a:p>
                      <a:pPr algn="l">
                        <a:lnSpc>
                          <a:spcPts val="1500"/>
                        </a:lnSpc>
                        <a:spcAft>
                          <a:spcPts val="0"/>
                        </a:spcAft>
                      </a:pPr>
                      <a:r>
                        <a:rPr lang="ja-JP" sz="1500" kern="0" dirty="0">
                          <a:effectLst/>
                        </a:rPr>
                        <a:t>（名）</a:t>
                      </a:r>
                      <a:endParaRPr lang="ja-JP" sz="1600" kern="100" dirty="0">
                        <a:effectLst/>
                        <a:latin typeface="Century"/>
                        <a:ea typeface="ＭＳ 明朝"/>
                        <a:cs typeface="Times New Roman"/>
                      </a:endParaRPr>
                    </a:p>
                  </a:txBody>
                  <a:tcPr marL="95567" marR="95567"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800" kern="0" dirty="0" smtClean="0">
                          <a:solidFill>
                            <a:schemeClr val="tx1"/>
                          </a:solidFill>
                          <a:effectLst/>
                          <a:latin typeface="+mj-ea"/>
                          <a:ea typeface="+mj-ea"/>
                        </a:rPr>
                        <a:t>ご年齢</a:t>
                      </a:r>
                      <a:endParaRPr lang="en-US" altLang="ja-JP" sz="1800" kern="0" dirty="0" smtClean="0">
                        <a:solidFill>
                          <a:schemeClr val="tx1"/>
                        </a:solidFill>
                        <a:effectLst/>
                        <a:latin typeface="+mj-ea"/>
                        <a:ea typeface="+mj-ea"/>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lnSpc>
                          <a:spcPts val="1500"/>
                        </a:lnSpc>
                        <a:spcAft>
                          <a:spcPts val="0"/>
                        </a:spcAft>
                      </a:pPr>
                      <a:r>
                        <a:rPr lang="ja-JP" altLang="en-US" sz="1500" kern="0" dirty="0" smtClean="0">
                          <a:effectLst/>
                          <a:latin typeface="+mj-ea"/>
                          <a:ea typeface="+mj-ea"/>
                        </a:rPr>
                        <a:t>　　　　　　　　</a:t>
                      </a:r>
                      <a:r>
                        <a:rPr lang="ja-JP" sz="1500" kern="0" dirty="0" smtClean="0">
                          <a:effectLst/>
                          <a:latin typeface="+mj-ea"/>
                          <a:ea typeface="+mj-ea"/>
                        </a:rPr>
                        <a:t>歳</a:t>
                      </a:r>
                      <a:endParaRPr lang="ja-JP" sz="1600" kern="100" dirty="0">
                        <a:effectLst/>
                        <a:latin typeface="+mj-ea"/>
                        <a:ea typeface="+mj-ea"/>
                        <a:cs typeface="Times New Roman"/>
                      </a:endParaRPr>
                    </a:p>
                  </a:txBody>
                  <a:tcPr marL="95567" marR="95567" marT="0" marB="0" anchor="b">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r>
              <a:tr h="714126">
                <a:tc>
                  <a:txBody>
                    <a:bodyPr/>
                    <a:lstStyle/>
                    <a:p>
                      <a:pPr algn="just">
                        <a:lnSpc>
                          <a:spcPct val="100000"/>
                        </a:lnSpc>
                        <a:spcAft>
                          <a:spcPts val="0"/>
                        </a:spcAft>
                      </a:pPr>
                      <a:r>
                        <a:rPr lang="ja-JP" altLang="en-US" sz="1800" b="0" kern="0" dirty="0" smtClean="0">
                          <a:solidFill>
                            <a:schemeClr val="tx1"/>
                          </a:solidFill>
                          <a:effectLst/>
                        </a:rPr>
                        <a:t>お申込者様の</a:t>
                      </a:r>
                      <a:endParaRPr lang="en-US" altLang="ja-JP" sz="1800" b="0" kern="0" dirty="0" smtClean="0">
                        <a:solidFill>
                          <a:schemeClr val="tx1"/>
                        </a:solidFill>
                        <a:effectLst/>
                      </a:endParaRPr>
                    </a:p>
                    <a:p>
                      <a:pPr algn="just">
                        <a:lnSpc>
                          <a:spcPct val="100000"/>
                        </a:lnSpc>
                        <a:spcAft>
                          <a:spcPts val="0"/>
                        </a:spcAft>
                      </a:pPr>
                      <a:r>
                        <a:rPr lang="ja-JP" sz="1800" b="0" kern="0" dirty="0" smtClean="0">
                          <a:solidFill>
                            <a:schemeClr val="tx1"/>
                          </a:solidFill>
                          <a:effectLst/>
                        </a:rPr>
                        <a:t>お名前</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l">
                        <a:lnSpc>
                          <a:spcPct val="100000"/>
                        </a:lnSpc>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gridSpan="4">
                  <a:txBody>
                    <a:bodyPr/>
                    <a:lstStyle/>
                    <a:p>
                      <a:pPr algn="l">
                        <a:lnSpc>
                          <a:spcPct val="100000"/>
                        </a:lnSpc>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altLang="en-US" sz="1800" kern="100" dirty="0" smtClean="0">
                          <a:solidFill>
                            <a:schemeClr val="tx1"/>
                          </a:solidFill>
                          <a:effectLst/>
                          <a:latin typeface="+mj-ea"/>
                          <a:ea typeface="+mj-ea"/>
                          <a:cs typeface="Times New Roman"/>
                        </a:rPr>
                        <a:t>性別</a:t>
                      </a:r>
                      <a:endParaRPr lang="ja-JP" sz="1800" kern="100" dirty="0">
                        <a:solidFill>
                          <a:schemeClr val="tx1"/>
                        </a:solidFill>
                        <a:effectLst/>
                        <a:latin typeface="+mj-ea"/>
                        <a:ea typeface="+mj-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lnSpc>
                          <a:spcPts val="1500"/>
                        </a:lnSpc>
                        <a:spcAft>
                          <a:spcPts val="0"/>
                        </a:spcAft>
                      </a:pPr>
                      <a:r>
                        <a:rPr lang="ja-JP" altLang="en-US" sz="1600" kern="100" dirty="0" smtClean="0">
                          <a:effectLst/>
                          <a:latin typeface="+mj-ea"/>
                          <a:ea typeface="+mj-ea"/>
                          <a:cs typeface="Times New Roman"/>
                        </a:rPr>
                        <a:t>男性　 ・ 　女性</a:t>
                      </a:r>
                      <a:endParaRPr lang="ja-JP" sz="1600" kern="100" dirty="0">
                        <a:effectLst/>
                        <a:latin typeface="+mj-ea"/>
                        <a:ea typeface="+mj-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r>
              <a:tr h="935657">
                <a:tc rowSpan="3">
                  <a:txBody>
                    <a:bodyPr/>
                    <a:lstStyle/>
                    <a:p>
                      <a:pPr algn="just">
                        <a:lnSpc>
                          <a:spcPct val="100000"/>
                        </a:lnSpc>
                        <a:spcAft>
                          <a:spcPts val="0"/>
                        </a:spcAft>
                      </a:pPr>
                      <a:r>
                        <a:rPr lang="ja-JP" altLang="en-US" sz="1800" b="0" kern="0" dirty="0" smtClean="0">
                          <a:solidFill>
                            <a:schemeClr val="tx1"/>
                          </a:solidFill>
                          <a:effectLst/>
                          <a:latin typeface="+mn-lt"/>
                          <a:ea typeface="+mn-ea"/>
                          <a:cs typeface="+mn-cs"/>
                        </a:rPr>
                        <a:t>お申込者様の</a:t>
                      </a:r>
                      <a:endParaRPr lang="en-US" altLang="ja-JP" sz="1800" b="0" kern="0" dirty="0" smtClean="0">
                        <a:solidFill>
                          <a:schemeClr val="tx1"/>
                        </a:solidFill>
                        <a:effectLst/>
                        <a:latin typeface="+mn-lt"/>
                        <a:ea typeface="+mn-ea"/>
                        <a:cs typeface="+mn-cs"/>
                      </a:endParaRPr>
                    </a:p>
                    <a:p>
                      <a:pPr algn="just">
                        <a:lnSpc>
                          <a:spcPct val="100000"/>
                        </a:lnSpc>
                        <a:spcAft>
                          <a:spcPts val="0"/>
                        </a:spcAft>
                      </a:pPr>
                      <a:r>
                        <a:rPr lang="ja-JP" altLang="en-US" sz="1800" b="0" kern="0" dirty="0" smtClean="0">
                          <a:solidFill>
                            <a:schemeClr val="tx1"/>
                          </a:solidFill>
                          <a:effectLst/>
                          <a:latin typeface="+mn-lt"/>
                          <a:ea typeface="+mn-ea"/>
                          <a:cs typeface="+mn-cs"/>
                        </a:rPr>
                        <a:t>ご連絡先</a:t>
                      </a:r>
                      <a:endParaRPr lang="en-US" altLang="ja-JP" sz="1800" b="0" kern="0" dirty="0" smtClean="0">
                        <a:solidFill>
                          <a:schemeClr val="tx1"/>
                        </a:solidFill>
                        <a:effectLst/>
                        <a:latin typeface="+mn-lt"/>
                        <a:ea typeface="+mn-ea"/>
                        <a:cs typeface="+mn-cs"/>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00000"/>
                        </a:lnSpc>
                        <a:spcAft>
                          <a:spcPts val="0"/>
                        </a:spcAft>
                      </a:pPr>
                      <a:r>
                        <a:rPr lang="en-US" altLang="ja-JP" sz="1700" kern="0" dirty="0" smtClean="0">
                          <a:effectLst/>
                        </a:rPr>
                        <a:t>【</a:t>
                      </a:r>
                      <a:r>
                        <a:rPr lang="ja-JP" altLang="en-US" sz="1700" kern="0" dirty="0" smtClean="0">
                          <a:effectLst/>
                        </a:rPr>
                        <a:t>住所</a:t>
                      </a:r>
                      <a:r>
                        <a:rPr lang="en-US" altLang="ja-JP" sz="1700" kern="0" dirty="0" smtClean="0">
                          <a:effectLst/>
                        </a:rPr>
                        <a:t>】</a:t>
                      </a:r>
                      <a:r>
                        <a:rPr lang="ja-JP" sz="1700" kern="0" dirty="0" smtClean="0">
                          <a:effectLst/>
                        </a:rPr>
                        <a:t>〒</a:t>
                      </a:r>
                      <a:endParaRPr lang="ja-JP" sz="1700" kern="100" dirty="0">
                        <a:effectLst/>
                      </a:endParaRPr>
                    </a:p>
                    <a:p>
                      <a:pPr algn="l">
                        <a:lnSpc>
                          <a:spcPct val="100000"/>
                        </a:lnSpc>
                        <a:spcAft>
                          <a:spcPts val="0"/>
                        </a:spcAft>
                      </a:pPr>
                      <a:r>
                        <a:rPr lang="ja-JP" sz="1700" kern="0" dirty="0">
                          <a:effectLst/>
                        </a:rPr>
                        <a:t>　</a:t>
                      </a:r>
                      <a:endParaRPr lang="ja-JP" sz="1700" kern="100" dirty="0">
                        <a:effectLst/>
                        <a:latin typeface="Century"/>
                        <a:ea typeface="ＭＳ 明朝"/>
                        <a:cs typeface="Times New Roman"/>
                      </a:endParaRPr>
                    </a:p>
                  </a:txBody>
                  <a:tcPr marL="95567" marR="95567"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66470">
                <a:tc vMerge="1">
                  <a:txBody>
                    <a:bodyPr/>
                    <a:lstStyle/>
                    <a:p>
                      <a:endParaRPr kumimoji="1" lang="ja-JP" altLang="en-US"/>
                    </a:p>
                  </a:txBody>
                  <a:tcPr/>
                </a:tc>
                <a:tc gridSpan="3">
                  <a:txBody>
                    <a:bodyPr/>
                    <a:lstStyle/>
                    <a:p>
                      <a:pPr algn="l">
                        <a:lnSpc>
                          <a:spcPct val="100000"/>
                        </a:lnSpc>
                        <a:spcAft>
                          <a:spcPts val="0"/>
                        </a:spcAft>
                      </a:pPr>
                      <a:r>
                        <a:rPr lang="en-US" altLang="ja-JP" sz="1700" kern="0" dirty="0" smtClean="0">
                          <a:effectLst/>
                        </a:rPr>
                        <a:t>【</a:t>
                      </a:r>
                      <a:r>
                        <a:rPr lang="en-US" sz="1700" kern="0" dirty="0" smtClean="0">
                          <a:effectLst/>
                        </a:rPr>
                        <a:t>Tel</a:t>
                      </a:r>
                      <a:r>
                        <a:rPr lang="en-US" altLang="ja-JP" sz="1700" kern="0" dirty="0" smtClean="0">
                          <a:effectLst/>
                        </a:rPr>
                        <a:t>】</a:t>
                      </a:r>
                      <a:r>
                        <a:rPr lang="ja-JP" sz="1700" kern="0" dirty="0" smtClean="0">
                          <a:effectLst/>
                        </a:rPr>
                        <a:t>：</a:t>
                      </a:r>
                      <a:endParaRPr lang="ja-JP" sz="17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l">
                        <a:lnSpc>
                          <a:spcPct val="100000"/>
                        </a:lnSpc>
                        <a:spcAft>
                          <a:spcPts val="0"/>
                        </a:spcAft>
                      </a:pPr>
                      <a:r>
                        <a:rPr lang="en-US" altLang="ja-JP" sz="1700" kern="0" dirty="0" smtClean="0">
                          <a:effectLst/>
                        </a:rPr>
                        <a:t>【</a:t>
                      </a:r>
                      <a:r>
                        <a:rPr lang="en-US" sz="1700" kern="0" dirty="0" smtClean="0">
                          <a:effectLst/>
                        </a:rPr>
                        <a:t>Fax</a:t>
                      </a:r>
                      <a:r>
                        <a:rPr lang="en-US" altLang="ja-JP" sz="1700" kern="0" dirty="0" smtClean="0">
                          <a:effectLst/>
                        </a:rPr>
                        <a:t>】</a:t>
                      </a:r>
                      <a:r>
                        <a:rPr lang="ja-JP" sz="1700" kern="0" dirty="0" smtClean="0">
                          <a:effectLst/>
                        </a:rPr>
                        <a:t>：</a:t>
                      </a:r>
                      <a:endParaRPr lang="ja-JP" sz="17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66374">
                <a:tc vMerge="1">
                  <a:txBody>
                    <a:bodyPr/>
                    <a:lstStyle/>
                    <a:p>
                      <a:pPr algn="just">
                        <a:lnSpc>
                          <a:spcPts val="1500"/>
                        </a:lnSpc>
                        <a:spcAft>
                          <a:spcPts val="0"/>
                        </a:spcAft>
                      </a:pPr>
                      <a:endParaRPr lang="ja-JP" sz="1200" b="0" kern="100" dirty="0">
                        <a:solidFill>
                          <a:schemeClr val="tx1"/>
                        </a:solidFill>
                        <a:effectLst/>
                        <a:latin typeface="Century"/>
                        <a:ea typeface="ＭＳ 明朝"/>
                        <a:cs typeface="Times New Roman"/>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gridSpan="7">
                  <a:txBody>
                    <a:bodyPr/>
                    <a:lstStyle/>
                    <a:p>
                      <a:pPr marL="0" indent="0" algn="l">
                        <a:lnSpc>
                          <a:spcPct val="100000"/>
                        </a:lnSpc>
                        <a:spcAft>
                          <a:spcPts val="0"/>
                        </a:spcAft>
                        <a:tabLst>
                          <a:tab pos="2511425" algn="l"/>
                          <a:tab pos="2684463" algn="l"/>
                        </a:tabLst>
                      </a:pPr>
                      <a:r>
                        <a:rPr kumimoji="1" lang="en-US" altLang="ja-JP" sz="1700" kern="0" dirty="0" smtClean="0">
                          <a:solidFill>
                            <a:schemeClr val="dk1"/>
                          </a:solidFill>
                          <a:effectLst/>
                          <a:latin typeface="+mn-lt"/>
                          <a:ea typeface="+mn-ea"/>
                          <a:cs typeface="+mn-cs"/>
                        </a:rPr>
                        <a:t>【</a:t>
                      </a:r>
                      <a:r>
                        <a:rPr kumimoji="1" lang="ja-JP" altLang="en-US" sz="1700" kern="0" dirty="0" smtClean="0">
                          <a:solidFill>
                            <a:schemeClr val="dk1"/>
                          </a:solidFill>
                          <a:effectLst/>
                          <a:latin typeface="+mn-lt"/>
                          <a:ea typeface="+mn-ea"/>
                          <a:cs typeface="+mn-cs"/>
                        </a:rPr>
                        <a:t>メールアドレス</a:t>
                      </a:r>
                      <a:r>
                        <a:rPr kumimoji="1" lang="en-US" altLang="ja-JP" sz="1700" kern="0" dirty="0" smtClean="0">
                          <a:solidFill>
                            <a:schemeClr val="dk1"/>
                          </a:solidFill>
                          <a:effectLst/>
                          <a:latin typeface="+mn-lt"/>
                          <a:ea typeface="+mn-ea"/>
                          <a:cs typeface="+mn-cs"/>
                        </a:rPr>
                        <a:t>】:</a:t>
                      </a:r>
                      <a:r>
                        <a:rPr kumimoji="1" lang="en-US" altLang="ja-JP" sz="1700" kern="0" baseline="0" dirty="0" smtClean="0">
                          <a:solidFill>
                            <a:schemeClr val="dk1"/>
                          </a:solidFill>
                          <a:effectLst/>
                          <a:latin typeface="+mn-lt"/>
                          <a:ea typeface="+mn-ea"/>
                          <a:cs typeface="+mn-cs"/>
                        </a:rPr>
                        <a:t>  </a:t>
                      </a:r>
                      <a:r>
                        <a:rPr lang="ja-JP" altLang="en-US" sz="1600" kern="100" dirty="0" smtClean="0">
                          <a:effectLst/>
                          <a:latin typeface="Century"/>
                          <a:ea typeface="ＭＳ 明朝"/>
                          <a:cs typeface="Times New Roman"/>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842371">
                <a:tc>
                  <a:txBody>
                    <a:bodyPr/>
                    <a:lstStyle/>
                    <a:p>
                      <a:pPr algn="just">
                        <a:lnSpc>
                          <a:spcPct val="100000"/>
                        </a:lnSpc>
                        <a:spcAft>
                          <a:spcPts val="0"/>
                        </a:spcAft>
                      </a:pPr>
                      <a:r>
                        <a:rPr lang="ja-JP" sz="1800" b="0" kern="0" dirty="0">
                          <a:solidFill>
                            <a:schemeClr val="tx1"/>
                          </a:solidFill>
                          <a:effectLst/>
                        </a:rPr>
                        <a:t>部課・役職</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00000"/>
                        </a:lnSpc>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888795">
                <a:tc>
                  <a:txBody>
                    <a:bodyPr/>
                    <a:lstStyle/>
                    <a:p>
                      <a:pPr marL="0" algn="just" defTabSz="1043056" rtl="0" eaLnBrk="1" latinLnBrk="0" hangingPunct="1">
                        <a:lnSpc>
                          <a:spcPct val="100000"/>
                        </a:lnSpc>
                        <a:spcAft>
                          <a:spcPts val="0"/>
                        </a:spcAft>
                      </a:pPr>
                      <a:r>
                        <a:rPr kumimoji="1" lang="ja-JP" altLang="en-US" sz="1800" b="0" kern="0" dirty="0" smtClean="0">
                          <a:solidFill>
                            <a:schemeClr val="tx1"/>
                          </a:solidFill>
                          <a:effectLst/>
                          <a:latin typeface="+mn-lt"/>
                          <a:ea typeface="+mn-ea"/>
                          <a:cs typeface="+mn-cs"/>
                        </a:rPr>
                        <a:t>受講者の携帯電話番号</a:t>
                      </a:r>
                      <a:r>
                        <a:rPr kumimoji="1" lang="ja-JP" altLang="en-US" sz="1500" b="0" kern="0" dirty="0" smtClean="0">
                          <a:solidFill>
                            <a:schemeClr val="tx1"/>
                          </a:solidFill>
                          <a:effectLst/>
                          <a:latin typeface="+mn-lt"/>
                          <a:ea typeface="+mn-ea"/>
                          <a:cs typeface="+mn-cs"/>
                        </a:rPr>
                        <a:t>（当日連絡用）</a:t>
                      </a:r>
                      <a:endParaRPr kumimoji="1" lang="ja-JP" sz="1200" b="0" kern="0" dirty="0">
                        <a:solidFill>
                          <a:schemeClr val="tx1"/>
                        </a:solidFill>
                        <a:effectLst/>
                        <a:latin typeface="+mn-lt"/>
                        <a:ea typeface="+mn-ea"/>
                        <a:cs typeface="+mn-cs"/>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ctr">
                        <a:lnSpc>
                          <a:spcPts val="1500"/>
                        </a:lnSpc>
                        <a:spcAft>
                          <a:spcPts val="0"/>
                        </a:spcAft>
                      </a:pP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a:spcAft>
                          <a:spcPts val="0"/>
                        </a:spcAft>
                      </a:pPr>
                      <a:endParaRPr lang="ja-JP" sz="1000" kern="100" dirty="0">
                        <a:solidFill>
                          <a:schemeClr val="tx1"/>
                        </a:solidFill>
                        <a:effectLst/>
                        <a:latin typeface="+mn-ea"/>
                        <a:ea typeface="+mn-ea"/>
                        <a:cs typeface="Times New Roman"/>
                      </a:endParaRPr>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pPr algn="l">
                        <a:lnSpc>
                          <a:spcPct val="150000"/>
                        </a:lnSpc>
                      </a:pPr>
                      <a:endParaRPr kumimoji="1" lang="en-US" altLang="ja-JP" sz="1050" dirty="0" smtClean="0"/>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888795">
                <a:tc>
                  <a:txBody>
                    <a:bodyPr/>
                    <a:lstStyle/>
                    <a:p>
                      <a:pPr algn="just">
                        <a:lnSpc>
                          <a:spcPct val="100000"/>
                        </a:lnSpc>
                        <a:spcAft>
                          <a:spcPts val="0"/>
                        </a:spcAft>
                      </a:pPr>
                      <a:r>
                        <a:rPr lang="ja-JP" altLang="en-US" sz="1800" b="0" kern="100" dirty="0" smtClean="0">
                          <a:solidFill>
                            <a:schemeClr val="tx1"/>
                          </a:solidFill>
                          <a:effectLst/>
                          <a:latin typeface="+mn-ea"/>
                          <a:ea typeface="+mn-ea"/>
                          <a:cs typeface="Times New Roman"/>
                        </a:rPr>
                        <a:t>民介協会員・非会員の別</a:t>
                      </a:r>
                      <a:endParaRPr lang="en-US" altLang="ja-JP" sz="1800" b="0" kern="100" dirty="0" smtClean="0">
                        <a:solidFill>
                          <a:schemeClr val="tx1"/>
                        </a:solidFill>
                        <a:effectLst/>
                        <a:latin typeface="+mn-ea"/>
                        <a:ea typeface="+mn-ea"/>
                        <a:cs typeface="Times New Roman"/>
                      </a:endParaRPr>
                    </a:p>
                    <a:p>
                      <a:pPr marL="0" algn="ctr" defTabSz="1043056" rtl="0" eaLnBrk="1" latinLnBrk="0" hangingPunct="1">
                        <a:lnSpc>
                          <a:spcPct val="100000"/>
                        </a:lnSpc>
                        <a:spcAft>
                          <a:spcPts val="0"/>
                        </a:spcAft>
                      </a:pPr>
                      <a:r>
                        <a:rPr kumimoji="1" lang="ja-JP" altLang="en-US" sz="1500" b="0" kern="100" dirty="0" smtClean="0">
                          <a:solidFill>
                            <a:schemeClr val="tx1"/>
                          </a:solidFill>
                          <a:effectLst/>
                          <a:latin typeface="+mn-ea"/>
                          <a:ea typeface="+mn-ea"/>
                          <a:cs typeface="Times New Roman"/>
                        </a:rPr>
                        <a:t>（いずれかに○）</a:t>
                      </a:r>
                      <a:endParaRPr kumimoji="1" lang="ja-JP" sz="1500" b="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ctr">
                        <a:lnSpc>
                          <a:spcPts val="1500"/>
                        </a:lnSpc>
                        <a:spcAft>
                          <a:spcPts val="0"/>
                        </a:spcAft>
                      </a:pPr>
                      <a:r>
                        <a:rPr lang="ja-JP" altLang="en-US" sz="1800" kern="100" dirty="0" smtClean="0">
                          <a:effectLst/>
                          <a:latin typeface="ＭＳ Ｐゴシック" panose="020B0600070205080204" pitchFamily="50" charset="-128"/>
                          <a:ea typeface="ＭＳ Ｐゴシック" panose="020B0600070205080204" pitchFamily="50" charset="-128"/>
                          <a:cs typeface="Times New Roman"/>
                        </a:rPr>
                        <a:t>民介協会員　　・　民介協非会員</a:t>
                      </a:r>
                      <a:endParaRPr lang="ja-JP" sz="1800" kern="100" dirty="0">
                        <a:effectLst/>
                        <a:latin typeface="ＭＳ Ｐゴシック" panose="020B0600070205080204" pitchFamily="50" charset="-128"/>
                        <a:ea typeface="ＭＳ Ｐゴシック" panose="020B0600070205080204" pitchFamily="50" charset="-128"/>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a:spcAft>
                          <a:spcPts val="0"/>
                        </a:spcAft>
                      </a:pPr>
                      <a:endParaRPr lang="ja-JP" sz="150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pPr algn="l">
                        <a:lnSpc>
                          <a:spcPct val="150000"/>
                        </a:lnSpc>
                      </a:pP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1204267">
                <a:tc>
                  <a:txBody>
                    <a:bodyPr/>
                    <a:lstStyle/>
                    <a:p>
                      <a:pPr algn="just">
                        <a:lnSpc>
                          <a:spcPct val="100000"/>
                        </a:lnSpc>
                        <a:spcAft>
                          <a:spcPts val="0"/>
                        </a:spcAft>
                      </a:pPr>
                      <a:r>
                        <a:rPr lang="ja-JP" sz="1800" b="0" kern="0" dirty="0">
                          <a:solidFill>
                            <a:schemeClr val="tx1"/>
                          </a:solidFill>
                          <a:effectLst/>
                        </a:rPr>
                        <a:t>介護業界での</a:t>
                      </a:r>
                      <a:endParaRPr lang="ja-JP" sz="1800" b="0" kern="100" dirty="0">
                        <a:solidFill>
                          <a:schemeClr val="tx1"/>
                        </a:solidFill>
                        <a:effectLst/>
                      </a:endParaRPr>
                    </a:p>
                    <a:p>
                      <a:pPr algn="just">
                        <a:lnSpc>
                          <a:spcPct val="100000"/>
                        </a:lnSpc>
                        <a:spcAft>
                          <a:spcPts val="0"/>
                        </a:spcAft>
                      </a:pPr>
                      <a:r>
                        <a:rPr lang="ja-JP" sz="1800" b="0" kern="0" dirty="0">
                          <a:solidFill>
                            <a:schemeClr val="tx1"/>
                          </a:solidFill>
                          <a:effectLst/>
                        </a:rPr>
                        <a:t>ご経験</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2">
                  <a:txBody>
                    <a:bodyPr/>
                    <a:lstStyle/>
                    <a:p>
                      <a:pPr algn="ctr">
                        <a:lnSpc>
                          <a:spcPts val="1500"/>
                        </a:lnSpc>
                        <a:spcAft>
                          <a:spcPts val="0"/>
                        </a:spcAft>
                      </a:pPr>
                      <a:r>
                        <a:rPr lang="ja-JP" sz="1500" kern="0" dirty="0">
                          <a:effectLst/>
                        </a:rPr>
                        <a:t>現場経験：約</a:t>
                      </a:r>
                      <a:r>
                        <a:rPr lang="ja-JP" sz="1500" u="sng" kern="0" dirty="0">
                          <a:effectLst/>
                        </a:rPr>
                        <a:t>　　　</a:t>
                      </a:r>
                      <a:r>
                        <a:rPr lang="ja-JP" altLang="en-US" sz="1500" u="sng" kern="0" dirty="0" smtClean="0">
                          <a:effectLst/>
                        </a:rPr>
                        <a:t>　　</a:t>
                      </a:r>
                      <a:r>
                        <a:rPr lang="ja-JP" sz="1500" u="sng" kern="0" dirty="0">
                          <a:effectLst/>
                        </a:rPr>
                        <a:t>　　　</a:t>
                      </a:r>
                      <a:r>
                        <a:rPr lang="ja-JP" sz="1500" kern="0" dirty="0" smtClean="0">
                          <a:effectLst/>
                        </a:rPr>
                        <a:t>年</a:t>
                      </a:r>
                      <a:endParaRPr lang="en-US" altLang="ja-JP" sz="1500" kern="0" dirty="0" smtClean="0">
                        <a:effectLst/>
                      </a:endParaRPr>
                    </a:p>
                    <a:p>
                      <a:pPr algn="ctr">
                        <a:lnSpc>
                          <a:spcPts val="1500"/>
                        </a:lnSpc>
                        <a:spcAft>
                          <a:spcPts val="0"/>
                        </a:spcAft>
                      </a:pPr>
                      <a:endParaRPr lang="en-US" altLang="ja-JP" sz="1500" kern="0" dirty="0" smtClean="0">
                        <a:effectLst/>
                      </a:endParaRPr>
                    </a:p>
                    <a:p>
                      <a:pPr algn="ctr">
                        <a:lnSpc>
                          <a:spcPts val="1500"/>
                        </a:lnSpc>
                        <a:spcAft>
                          <a:spcPts val="0"/>
                        </a:spcAft>
                      </a:pPr>
                      <a:r>
                        <a:rPr lang="ja-JP" altLang="en-US" sz="1500" kern="0" dirty="0" smtClean="0">
                          <a:effectLst/>
                        </a:rPr>
                        <a:t>経営</a:t>
                      </a:r>
                      <a:r>
                        <a:rPr lang="ja-JP" sz="1500" kern="0" dirty="0" smtClean="0">
                          <a:effectLst/>
                        </a:rPr>
                        <a:t>経験</a:t>
                      </a:r>
                      <a:r>
                        <a:rPr lang="ja-JP" sz="1500" kern="0" dirty="0">
                          <a:effectLst/>
                        </a:rPr>
                        <a:t>：</a:t>
                      </a:r>
                      <a:r>
                        <a:rPr lang="ja-JP" sz="1500" kern="0" dirty="0" smtClean="0">
                          <a:effectLst/>
                        </a:rPr>
                        <a:t>約</a:t>
                      </a:r>
                      <a:r>
                        <a:rPr lang="ja-JP" altLang="en-US" sz="1500" u="sng" kern="0" dirty="0" smtClean="0">
                          <a:effectLst/>
                        </a:rPr>
                        <a:t>　　　　</a:t>
                      </a:r>
                      <a:r>
                        <a:rPr lang="ja-JP" sz="1500" u="sng" kern="0" dirty="0">
                          <a:effectLst/>
                        </a:rPr>
                        <a:t>　　　　</a:t>
                      </a:r>
                      <a:r>
                        <a:rPr lang="ja-JP" sz="1500" kern="0" dirty="0">
                          <a:effectLst/>
                        </a:rPr>
                        <a:t>年</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spcAft>
                          <a:spcPts val="0"/>
                        </a:spcAft>
                      </a:pPr>
                      <a:r>
                        <a:rPr lang="ja-JP" altLang="en-US" sz="1500" kern="100" dirty="0" smtClean="0">
                          <a:solidFill>
                            <a:schemeClr val="tx1"/>
                          </a:solidFill>
                          <a:effectLst/>
                          <a:latin typeface="+mn-ea"/>
                          <a:ea typeface="+mn-ea"/>
                          <a:cs typeface="Times New Roman"/>
                        </a:rPr>
                        <a:t>現経営者との続柄</a:t>
                      </a:r>
                      <a:endParaRPr lang="en-US" altLang="ja-JP" sz="1500" kern="100" dirty="0" smtClean="0">
                        <a:solidFill>
                          <a:schemeClr val="tx1"/>
                        </a:solidFill>
                        <a:effectLst/>
                        <a:latin typeface="+mn-ea"/>
                        <a:ea typeface="+mn-ea"/>
                        <a:cs typeface="Times New Roman"/>
                      </a:endParaRPr>
                    </a:p>
                    <a:p>
                      <a:pPr algn="ctr">
                        <a:spcAft>
                          <a:spcPts val="0"/>
                        </a:spcAft>
                      </a:pPr>
                      <a:r>
                        <a:rPr lang="ja-JP" altLang="en-US" sz="1500" kern="100" dirty="0" smtClean="0">
                          <a:solidFill>
                            <a:schemeClr val="tx1"/>
                          </a:solidFill>
                          <a:effectLst/>
                          <a:latin typeface="+mn-ea"/>
                          <a:ea typeface="+mn-ea"/>
                          <a:cs typeface="Times New Roman"/>
                        </a:rPr>
                        <a:t>（いずれかに○）</a:t>
                      </a:r>
                      <a:endParaRPr lang="ja-JP" sz="150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pPr algn="l"/>
                      <a:endParaRPr kumimoji="1" lang="en-US" altLang="ja-JP" sz="1050" dirty="0" smtClean="0"/>
                    </a:p>
                  </a:txBody>
                  <a:tcPr marL="62865" marR="62865" marT="0" marB="0"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gridSpan="3">
                  <a:txBody>
                    <a:bodyPr/>
                    <a:lstStyle/>
                    <a:p>
                      <a:pPr algn="l">
                        <a:lnSpc>
                          <a:spcPct val="150000"/>
                        </a:lnSpc>
                      </a:pPr>
                      <a:r>
                        <a:rPr kumimoji="1" lang="ja-JP" altLang="en-US" sz="1600" dirty="0" smtClean="0"/>
                        <a:t>１．本人　　</a:t>
                      </a:r>
                      <a:r>
                        <a:rPr kumimoji="1" lang="ja-JP" altLang="en-US" sz="1600" baseline="0" dirty="0" smtClean="0"/>
                        <a:t> </a:t>
                      </a:r>
                      <a:r>
                        <a:rPr kumimoji="1" lang="ja-JP" altLang="en-US" sz="1600" dirty="0" smtClean="0"/>
                        <a:t>２．子・孫　　３．婿・嫁</a:t>
                      </a:r>
                      <a:endParaRPr kumimoji="1" lang="en-US" altLang="ja-JP" sz="1600" dirty="0" smtClean="0"/>
                    </a:p>
                    <a:p>
                      <a:pPr algn="l">
                        <a:lnSpc>
                          <a:spcPct val="150000"/>
                        </a:lnSpc>
                      </a:pPr>
                      <a:r>
                        <a:rPr kumimoji="1" lang="ja-JP" altLang="en-US" sz="1600" dirty="0" smtClean="0"/>
                        <a:t>４．配偶者　５．その他親族（おい・めい等）</a:t>
                      </a:r>
                      <a:endParaRPr kumimoji="1" lang="en-US" altLang="ja-JP" sz="1600" dirty="0" smtClean="0"/>
                    </a:p>
                    <a:p>
                      <a:pPr algn="l">
                        <a:lnSpc>
                          <a:spcPct val="150000"/>
                        </a:lnSpc>
                      </a:pPr>
                      <a:r>
                        <a:rPr kumimoji="1" lang="ja-JP" altLang="en-US" sz="1600" dirty="0" smtClean="0"/>
                        <a:t>６．親族ではない</a:t>
                      </a: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p>
                  </a:txBody>
                  <a:tcPr marL="62865" marR="62865" marT="0" marB="0"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r>
              <a:tr h="1258082">
                <a:tc>
                  <a:txBody>
                    <a:bodyPr/>
                    <a:lstStyle/>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本研修宿泊施設での喫煙・禁煙の</a:t>
                      </a:r>
                      <a:endParaRPr kumimoji="1" lang="en-US" altLang="ja-JP" sz="1500" b="0" kern="100" dirty="0" smtClean="0">
                        <a:solidFill>
                          <a:schemeClr val="tx1"/>
                        </a:solidFill>
                        <a:effectLst/>
                        <a:latin typeface="+mn-ea"/>
                        <a:ea typeface="+mn-ea"/>
                        <a:cs typeface="Times New Roman"/>
                      </a:endParaRPr>
                    </a:p>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ご希望（</a:t>
                      </a:r>
                      <a:r>
                        <a:rPr kumimoji="1" lang="en-US" altLang="ja-JP" sz="1500" b="0" kern="100" dirty="0" smtClean="0">
                          <a:solidFill>
                            <a:schemeClr val="tx1"/>
                          </a:solidFill>
                          <a:effectLst/>
                          <a:latin typeface="+mn-ea"/>
                          <a:ea typeface="+mn-ea"/>
                          <a:cs typeface="Times New Roman"/>
                        </a:rPr>
                        <a:t>※</a:t>
                      </a:r>
                      <a:r>
                        <a:rPr kumimoji="1" lang="ja-JP" altLang="en-US" sz="1500" b="0" kern="100" dirty="0" smtClean="0">
                          <a:solidFill>
                            <a:schemeClr val="tx1"/>
                          </a:solidFill>
                          <a:effectLst/>
                          <a:latin typeface="+mn-ea"/>
                          <a:ea typeface="+mn-ea"/>
                          <a:cs typeface="Times New Roman"/>
                        </a:rPr>
                        <a:t>）</a:t>
                      </a:r>
                      <a:endParaRPr kumimoji="1" lang="en-US" altLang="ja-JP" sz="1500" b="0" kern="100" dirty="0" smtClean="0">
                        <a:solidFill>
                          <a:schemeClr val="tx1"/>
                        </a:solidFill>
                        <a:effectLst/>
                        <a:latin typeface="+mn-ea"/>
                        <a:ea typeface="+mn-ea"/>
                        <a:cs typeface="Times New Roman"/>
                      </a:endParaRPr>
                    </a:p>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（いずれかに○）</a:t>
                      </a:r>
                      <a:endParaRPr kumimoji="1" lang="en-US" altLang="ja-JP" sz="1500" b="0" kern="100" dirty="0" smtClean="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2">
                  <a:txBody>
                    <a:bodyPr/>
                    <a:lstStyle/>
                    <a:p>
                      <a:pPr algn="l">
                        <a:lnSpc>
                          <a:spcPct val="150000"/>
                        </a:lnSpc>
                      </a:pPr>
                      <a:r>
                        <a:rPr kumimoji="1" lang="ja-JP" altLang="en-US" sz="1600" dirty="0" smtClean="0"/>
                        <a:t>１．禁煙の宿泊部屋を希望　</a:t>
                      </a:r>
                      <a:endParaRPr kumimoji="1" lang="en-US" altLang="ja-JP" sz="1600" dirty="0" smtClean="0"/>
                    </a:p>
                    <a:p>
                      <a:pPr algn="l">
                        <a:lnSpc>
                          <a:spcPct val="150000"/>
                        </a:lnSpc>
                      </a:pPr>
                      <a:r>
                        <a:rPr kumimoji="1" lang="ja-JP" altLang="en-US" sz="1600" dirty="0" smtClean="0"/>
                        <a:t>２．喫煙の宿泊部屋を希望</a:t>
                      </a:r>
                      <a:endParaRPr kumimoji="1" lang="en-US" altLang="ja-JP" sz="1600" dirty="0" smtClean="0"/>
                    </a:p>
                    <a:p>
                      <a:pPr algn="l">
                        <a:lnSpc>
                          <a:spcPct val="150000"/>
                        </a:lnSpc>
                      </a:pPr>
                      <a:r>
                        <a:rPr kumimoji="1" lang="ja-JP" altLang="en-US" sz="1600" dirty="0" smtClean="0"/>
                        <a:t>３．どちらでもよい</a:t>
                      </a: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spcAft>
                          <a:spcPts val="0"/>
                        </a:spcAft>
                      </a:pPr>
                      <a:r>
                        <a:rPr lang="ja-JP" altLang="en-US" sz="1500" kern="100" dirty="0" smtClean="0">
                          <a:solidFill>
                            <a:schemeClr val="tx1"/>
                          </a:solidFill>
                          <a:effectLst/>
                          <a:latin typeface="+mn-ea"/>
                          <a:ea typeface="+mn-ea"/>
                          <a:cs typeface="Times New Roman"/>
                        </a:rPr>
                        <a:t>過去の次世代研修等へのご参加の状況</a:t>
                      </a:r>
                      <a:endParaRPr lang="en-US" altLang="ja-JP" sz="1500" kern="100" dirty="0" smtClean="0">
                        <a:solidFill>
                          <a:schemeClr val="tx1"/>
                        </a:solidFill>
                        <a:effectLst/>
                        <a:latin typeface="+mn-ea"/>
                        <a:ea typeface="+mn-ea"/>
                        <a:cs typeface="Times New Roman"/>
                      </a:endParaRPr>
                    </a:p>
                    <a:p>
                      <a:pPr algn="ctr">
                        <a:spcAft>
                          <a:spcPts val="0"/>
                        </a:spcAft>
                      </a:pPr>
                      <a:r>
                        <a:rPr lang="ja-JP" altLang="en-US" sz="1500" kern="100" dirty="0" smtClean="0">
                          <a:solidFill>
                            <a:schemeClr val="tx1"/>
                          </a:solidFill>
                          <a:effectLst/>
                          <a:latin typeface="+mn-ea"/>
                          <a:ea typeface="+mn-ea"/>
                          <a:cs typeface="Times New Roman"/>
                        </a:rPr>
                        <a:t>（いずれかに○）</a:t>
                      </a:r>
                      <a:endParaRPr lang="ja-JP" sz="150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3">
                  <a:txBody>
                    <a:bodyPr/>
                    <a:lstStyle/>
                    <a:p>
                      <a:pPr algn="l">
                        <a:lnSpc>
                          <a:spcPct val="150000"/>
                        </a:lnSpc>
                      </a:pPr>
                      <a:r>
                        <a:rPr kumimoji="1" lang="ja-JP" altLang="en-US" sz="1600" dirty="0" smtClean="0"/>
                        <a:t>１．次世代研修に参加したことがある</a:t>
                      </a:r>
                      <a:endParaRPr kumimoji="1" lang="en-US" altLang="ja-JP" sz="1600" dirty="0" smtClean="0"/>
                    </a:p>
                    <a:p>
                      <a:pPr algn="l">
                        <a:lnSpc>
                          <a:spcPct val="150000"/>
                        </a:lnSpc>
                      </a:pPr>
                      <a:r>
                        <a:rPr kumimoji="1" lang="ja-JP" altLang="en-US" sz="1600" dirty="0" smtClean="0"/>
                        <a:t>２．若手研修会に参加したことがある</a:t>
                      </a:r>
                      <a:endParaRPr kumimoji="1" lang="en-US" altLang="ja-JP" sz="1600" dirty="0" smtClean="0"/>
                    </a:p>
                    <a:p>
                      <a:pPr algn="l">
                        <a:lnSpc>
                          <a:spcPct val="150000"/>
                        </a:lnSpc>
                      </a:pPr>
                      <a:r>
                        <a:rPr kumimoji="1" lang="ja-JP" altLang="en-US" sz="1600" dirty="0" smtClean="0"/>
                        <a:t>３．今回が初参加</a:t>
                      </a: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801087">
                <a:tc>
                  <a:txBody>
                    <a:bodyPr/>
                    <a:lstStyle/>
                    <a:p>
                      <a:pPr algn="just">
                        <a:lnSpc>
                          <a:spcPts val="1500"/>
                        </a:lnSpc>
                        <a:spcAft>
                          <a:spcPts val="0"/>
                        </a:spcAft>
                      </a:pPr>
                      <a:r>
                        <a:rPr lang="ja-JP" altLang="en-US" sz="1500" b="0" kern="100" dirty="0" smtClean="0">
                          <a:solidFill>
                            <a:schemeClr val="tx1"/>
                          </a:solidFill>
                          <a:effectLst/>
                        </a:rPr>
                        <a:t>講師への質問事項</a:t>
                      </a:r>
                      <a:endParaRPr lang="ja-JP" altLang="ja-JP" sz="1500" b="0" kern="100" dirty="0" smtClean="0">
                        <a:solidFill>
                          <a:schemeClr val="tx1"/>
                        </a:solidFill>
                        <a:effectLst/>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50000"/>
                        </a:lnSpc>
                      </a:pP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a:spcAft>
                          <a:spcPts val="0"/>
                        </a:spcAft>
                      </a:pPr>
                      <a:endParaRPr lang="ja-JP" sz="1000" kern="100" dirty="0">
                        <a:solidFill>
                          <a:schemeClr val="tx1"/>
                        </a:solidFill>
                        <a:effectLst/>
                        <a:latin typeface="+mn-ea"/>
                        <a:ea typeface="+mn-ea"/>
                        <a:cs typeface="Times New Roman"/>
                      </a:endParaRPr>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pPr algn="l">
                        <a:lnSpc>
                          <a:spcPct val="150000"/>
                        </a:lnSpc>
                      </a:pPr>
                      <a:endParaRPr kumimoji="1" lang="en-US" altLang="ja-JP" sz="1050" dirty="0" smtClean="0"/>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134891">
                <a:tc>
                  <a:txBody>
                    <a:bodyPr/>
                    <a:lstStyle/>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事務局へのご要望</a:t>
                      </a:r>
                      <a:endParaRPr kumimoji="1" lang="en-US" altLang="ja-JP" sz="1500" b="0" kern="100" dirty="0" smtClean="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50000"/>
                        </a:lnSpc>
                      </a:pP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8" name="Rectangle 9"/>
          <p:cNvSpPr>
            <a:spLocks noChangeArrowheads="1"/>
          </p:cNvSpPr>
          <p:nvPr/>
        </p:nvSpPr>
        <p:spPr bwMode="auto">
          <a:xfrm>
            <a:off x="238171" y="15796816"/>
            <a:ext cx="8858396" cy="350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9006" tIns="69503" rIns="139006" bIns="69503" numCol="1" anchor="ctr" anchorCtr="0" compatLnSpc="1">
            <a:prstTxWarp prst="textNoShape">
              <a:avLst/>
            </a:prstTxWarp>
            <a:spAutoFit/>
          </a:bodyPr>
          <a:lstStyle>
            <a:lvl1pPr indent="127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defTabSz="1390071"/>
            <a:r>
              <a:rPr lang="ja-JP" altLang="en-US" sz="1368" dirty="0"/>
              <a:t>（</a:t>
            </a:r>
            <a:r>
              <a:rPr lang="en-US" altLang="ja-JP" sz="1368" dirty="0"/>
              <a:t>※</a:t>
            </a:r>
            <a:r>
              <a:rPr lang="ja-JP" altLang="en-US" sz="1368" dirty="0" smtClean="0"/>
              <a:t>）喫煙室には限りがあります。先着順でお取りいたしますので、喫煙室をご希望の方はお早めにお申込みください。</a:t>
            </a:r>
            <a:endParaRPr lang="ja-JP" altLang="ja-JP" sz="1368" dirty="0"/>
          </a:p>
        </p:txBody>
      </p:sp>
    </p:spTree>
    <p:extLst>
      <p:ext uri="{BB962C8B-B14F-4D97-AF65-F5344CB8AC3E}">
        <p14:creationId xmlns:p14="http://schemas.microsoft.com/office/powerpoint/2010/main" val="509782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597</Words>
  <Application>Microsoft Office PowerPoint</Application>
  <PresentationFormat>ユーザー設定</PresentationFormat>
  <Paragraphs>98</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HGP創英角ｺﾞｼｯｸUB</vt:lpstr>
      <vt:lpstr>Meiryo UI</vt:lpstr>
      <vt:lpstr>ＭＳ Ｐゴシック</vt:lpstr>
      <vt:lpstr>ＭＳ 明朝</vt:lpstr>
      <vt:lpstr>メイリオ</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知宏</dc:creator>
  <cp:lastModifiedBy>民介協 事務局</cp:lastModifiedBy>
  <cp:revision>11</cp:revision>
  <cp:lastPrinted>2019-08-27T03:42:28Z</cp:lastPrinted>
  <dcterms:created xsi:type="dcterms:W3CDTF">2019-08-21T02:39:10Z</dcterms:created>
  <dcterms:modified xsi:type="dcterms:W3CDTF">2019-08-27T03:46:26Z</dcterms:modified>
</cp:coreProperties>
</file>